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328" r:id="rId4"/>
    <p:sldId id="268" r:id="rId5"/>
    <p:sldId id="329" r:id="rId6"/>
    <p:sldId id="337" r:id="rId7"/>
    <p:sldId id="330" r:id="rId8"/>
    <p:sldId id="331" r:id="rId9"/>
    <p:sldId id="336" r:id="rId10"/>
    <p:sldId id="332" r:id="rId11"/>
    <p:sldId id="334" r:id="rId12"/>
    <p:sldId id="335" r:id="rId13"/>
    <p:sldId id="324" r:id="rId14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ente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99FF"/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232" autoAdjust="0"/>
  </p:normalViewPr>
  <p:slideViewPr>
    <p:cSldViewPr snapToGrid="0" snapToObjects="1">
      <p:cViewPr varScale="1">
        <p:scale>
          <a:sx n="94" d="100"/>
          <a:sy n="94" d="100"/>
        </p:scale>
        <p:origin x="-3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tente\Desktop\DIABETE_VALE\graaaaaaaaaaaaaaaaaaaaaaaaaaaaaaaaaaaaaa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10"/>
  <c:chart>
    <c:title>
      <c:tx>
        <c:rich>
          <a:bodyPr/>
          <a:lstStyle/>
          <a:p>
            <a:pPr>
              <a:defRPr/>
            </a:pPr>
            <a:r>
              <a:rPr lang="it-IT" dirty="0" smtClean="0"/>
              <a:t> </a:t>
            </a:r>
            <a:r>
              <a:rPr lang="it-IT" dirty="0"/>
              <a:t>Performance ad un </a:t>
            </a:r>
            <a:r>
              <a:rPr lang="it-IT" dirty="0" smtClean="0"/>
              <a:t>anno su </a:t>
            </a:r>
            <a:r>
              <a:rPr lang="it-IT" u="sng" dirty="0" smtClean="0"/>
              <a:t>tutta la popolazione diabetica</a:t>
            </a:r>
            <a:endParaRPr lang="it-IT" u="sng" dirty="0"/>
          </a:p>
        </c:rich>
      </c:tx>
      <c:layout>
        <c:manualLayout>
          <c:xMode val="edge"/>
          <c:yMode val="edge"/>
          <c:x val="6.5820608025724814E-2"/>
          <c:y val="2.9392144420613024E-3"/>
        </c:manualLayout>
      </c:layout>
    </c:title>
    <c:plotArea>
      <c:layout>
        <c:manualLayout>
          <c:layoutTarget val="inner"/>
          <c:xMode val="edge"/>
          <c:yMode val="edge"/>
          <c:x val="6.0269373577048722E-2"/>
          <c:y val="9.5792483160390449E-2"/>
          <c:w val="0.83262492974232838"/>
          <c:h val="0.83112147773981215"/>
        </c:manualLayout>
      </c:layout>
      <c:lineChart>
        <c:grouping val="standard"/>
        <c:ser>
          <c:idx val="0"/>
          <c:order val="0"/>
          <c:tx>
            <c:strRef>
              <c:f>Foglio1!$B$1</c:f>
              <c:strCache>
                <c:ptCount val="1"/>
                <c:pt idx="0">
                  <c:v>HbA1c</c:v>
                </c:pt>
              </c:strCache>
            </c:strRef>
          </c:tx>
          <c:marker>
            <c:symbol val="none"/>
          </c:marker>
          <c:cat>
            <c:numRef>
              <c:f>(Foglio1!$A$3;Foglio1!$A$4;Foglio1!$A$5;Foglio1!$A$6;Foglio1!$A$7)</c:f>
              <c:numCache>
                <c:formatCode>mmm\-yy</c:formatCode>
                <c:ptCount val="5"/>
                <c:pt idx="0">
                  <c:v>41791</c:v>
                </c:pt>
                <c:pt idx="1">
                  <c:v>41852</c:v>
                </c:pt>
                <c:pt idx="2">
                  <c:v>41944</c:v>
                </c:pt>
                <c:pt idx="3">
                  <c:v>42036</c:v>
                </c:pt>
                <c:pt idx="4">
                  <c:v>42125</c:v>
                </c:pt>
              </c:numCache>
            </c:numRef>
          </c:cat>
          <c:val>
            <c:numRef>
              <c:f>(Foglio1!$B$3;Foglio1!$B$4;Foglio1!$B$5;Foglio1!$B$6;Foglio1!$B$7)</c:f>
              <c:numCache>
                <c:formatCode>General</c:formatCode>
                <c:ptCount val="5"/>
                <c:pt idx="0">
                  <c:v>23.5</c:v>
                </c:pt>
                <c:pt idx="1">
                  <c:v>28.9</c:v>
                </c:pt>
                <c:pt idx="2">
                  <c:v>31.71</c:v>
                </c:pt>
                <c:pt idx="3">
                  <c:v>34.119999999999997</c:v>
                </c:pt>
                <c:pt idx="4">
                  <c:v>37.200000000000003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LDL</c:v>
                </c:pt>
              </c:strCache>
            </c:strRef>
          </c:tx>
          <c:marker>
            <c:symbol val="none"/>
          </c:marker>
          <c:cat>
            <c:numRef>
              <c:f>(Foglio1!$A$3;Foglio1!$A$4;Foglio1!$A$5;Foglio1!$A$6;Foglio1!$A$7)</c:f>
              <c:numCache>
                <c:formatCode>mmm\-yy</c:formatCode>
                <c:ptCount val="5"/>
                <c:pt idx="0">
                  <c:v>41791</c:v>
                </c:pt>
                <c:pt idx="1">
                  <c:v>41852</c:v>
                </c:pt>
                <c:pt idx="2">
                  <c:v>41944</c:v>
                </c:pt>
                <c:pt idx="3">
                  <c:v>42036</c:v>
                </c:pt>
                <c:pt idx="4">
                  <c:v>42125</c:v>
                </c:pt>
              </c:numCache>
            </c:numRef>
          </c:cat>
          <c:val>
            <c:numRef>
              <c:f>(Foglio1!$C$3;Foglio1!$C$4;Foglio1!$C$5;Foglio1!$C$6;Foglio1!$C$7)</c:f>
              <c:numCache>
                <c:formatCode>General</c:formatCode>
                <c:ptCount val="5"/>
                <c:pt idx="0">
                  <c:v>15.1</c:v>
                </c:pt>
                <c:pt idx="1">
                  <c:v>16.52</c:v>
                </c:pt>
                <c:pt idx="2">
                  <c:v>18.559999999999999</c:v>
                </c:pt>
                <c:pt idx="3">
                  <c:v>19.3</c:v>
                </c:pt>
                <c:pt idx="4">
                  <c:v>21.48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PA</c:v>
                </c:pt>
              </c:strCache>
            </c:strRef>
          </c:tx>
          <c:marker>
            <c:symbol val="none"/>
          </c:marker>
          <c:cat>
            <c:numRef>
              <c:f>(Foglio1!$A$3;Foglio1!$A$4;Foglio1!$A$5;Foglio1!$A$6;Foglio1!$A$7)</c:f>
              <c:numCache>
                <c:formatCode>mmm\-yy</c:formatCode>
                <c:ptCount val="5"/>
                <c:pt idx="0">
                  <c:v>41791</c:v>
                </c:pt>
                <c:pt idx="1">
                  <c:v>41852</c:v>
                </c:pt>
                <c:pt idx="2">
                  <c:v>41944</c:v>
                </c:pt>
                <c:pt idx="3">
                  <c:v>42036</c:v>
                </c:pt>
                <c:pt idx="4">
                  <c:v>42125</c:v>
                </c:pt>
              </c:numCache>
            </c:numRef>
          </c:cat>
          <c:val>
            <c:numRef>
              <c:f>(Foglio1!$D$3;Foglio1!$D$4;Foglio1!$D$5;Foglio1!$D$6;Foglio1!$D$7)</c:f>
              <c:numCache>
                <c:formatCode>General</c:formatCode>
                <c:ptCount val="5"/>
                <c:pt idx="0">
                  <c:v>35.78</c:v>
                </c:pt>
                <c:pt idx="1">
                  <c:v>38.880000000000003</c:v>
                </c:pt>
                <c:pt idx="2">
                  <c:v>40.86</c:v>
                </c:pt>
                <c:pt idx="3">
                  <c:v>45.21</c:v>
                </c:pt>
                <c:pt idx="4">
                  <c:v>49.13</c:v>
                </c:pt>
              </c:numCache>
            </c:numRef>
          </c:val>
        </c:ser>
        <c:marker val="1"/>
        <c:axId val="70288512"/>
        <c:axId val="70290048"/>
      </c:lineChart>
      <c:dateAx>
        <c:axId val="70288512"/>
        <c:scaling>
          <c:orientation val="minMax"/>
          <c:min val="41791"/>
        </c:scaling>
        <c:axPos val="b"/>
        <c:numFmt formatCode="mmm\-yy" sourceLinked="1"/>
        <c:majorTickMark val="none"/>
        <c:tickLblPos val="nextTo"/>
        <c:crossAx val="70290048"/>
        <c:crossesAt val="0"/>
        <c:auto val="1"/>
        <c:lblOffset val="100"/>
        <c:baseTimeUnit val="months"/>
      </c:dateAx>
      <c:valAx>
        <c:axId val="70290048"/>
        <c:scaling>
          <c:orientation val="minMax"/>
          <c:max val="100"/>
          <c:min val="0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it-IT"/>
                  <a:t>%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0288512"/>
        <c:crosses val="autoZero"/>
        <c:crossBetween val="between"/>
        <c:majorUnit val="10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ayout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501DC58-F0A1-4D02-A990-EF105166627B}" type="datetimeFigureOut">
              <a:rPr lang="it-IT" altLang="it-IT"/>
              <a:pPr>
                <a:defRPr/>
              </a:pPr>
              <a:t>20/10/15</a:t>
            </a:fld>
            <a:endParaRPr lang="it-IT" alt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BDF5647C-611B-4565-9917-FE1B6EDD6EE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1587161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34A6C-284E-4A7C-AC80-B688C5F3046F}" type="datetimeFigureOut">
              <a:rPr lang="it-IT" altLang="it-IT"/>
              <a:pPr>
                <a:defRPr/>
              </a:pPr>
              <a:t>20/10/15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BC3C-A353-47B9-A949-6665E6884D1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CD56-94D6-4AF5-8FAB-D2ED441090A8}" type="datetimeFigureOut">
              <a:rPr lang="it-IT" altLang="it-IT"/>
              <a:pPr>
                <a:defRPr/>
              </a:pPr>
              <a:t>20/10/15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55F0-CB9B-40F7-8D7D-78666119C9D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4CA0F-8005-4BD7-B33A-EF3C1E774891}" type="datetimeFigureOut">
              <a:rPr lang="it-IT" altLang="it-IT"/>
              <a:pPr>
                <a:defRPr/>
              </a:pPr>
              <a:t>20/10/15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DFA36-ADC2-4828-8D70-838F538BEE5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DEA79-7EE2-4260-9F17-344FD7F3FD7B}" type="datetimeFigureOut">
              <a:rPr lang="it-IT" altLang="it-IT"/>
              <a:pPr>
                <a:defRPr/>
              </a:pPr>
              <a:t>20/10/15</a:t>
            </a:fld>
            <a:endParaRPr lang="it-IT" alt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11BC0-346B-42B9-A786-D0847F6F71D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uto,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D3AAC-F002-48B9-B071-997DAE45EE3C}" type="datetimeFigureOut">
              <a:rPr lang="it-IT" altLang="it-IT"/>
              <a:pPr>
                <a:defRPr/>
              </a:pPr>
              <a:t>20/10/15</a:t>
            </a:fld>
            <a:endParaRPr lang="it-IT" alt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0C4A8-758C-45FB-88D2-BF60F670857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B3C74-F963-47C8-B841-89E7E56C71AD}" type="datetimeFigureOut">
              <a:rPr lang="it-IT" altLang="it-IT"/>
              <a:pPr>
                <a:defRPr/>
              </a:pPr>
              <a:t>20/10/15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FD114-9781-4436-8A52-50550A7995D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F133B-44D1-4735-AC44-26A7193FB5EA}" type="datetimeFigureOut">
              <a:rPr lang="it-IT" altLang="it-IT"/>
              <a:pPr>
                <a:defRPr/>
              </a:pPr>
              <a:t>20/10/15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477C7-3EDB-408F-B76A-66E62287E53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384DA-921E-402F-91AD-3396973A5F3D}" type="datetimeFigureOut">
              <a:rPr lang="it-IT" altLang="it-IT"/>
              <a:pPr>
                <a:defRPr/>
              </a:pPr>
              <a:t>20/10/15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07625-ED80-486C-ACC6-F91DA2CC2EF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9BECD-0720-4104-BC93-A8AFEAB0FDE3}" type="datetimeFigureOut">
              <a:rPr lang="it-IT" altLang="it-IT"/>
              <a:pPr>
                <a:defRPr/>
              </a:pPr>
              <a:t>20/10/15</a:t>
            </a:fld>
            <a:endParaRPr lang="it-IT" alt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D20B-6A15-488A-ACAE-0A277D412FB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DD630-82C7-444F-B56A-8F477ED2E1AD}" type="datetimeFigureOut">
              <a:rPr lang="it-IT" altLang="it-IT"/>
              <a:pPr>
                <a:defRPr/>
              </a:pPr>
              <a:t>20/10/15</a:t>
            </a:fld>
            <a:endParaRPr lang="it-IT" alt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E8904-B6EB-4E66-BD1D-7D3D42192E6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F5E65-63EB-4133-839C-A30043A063A9}" type="datetimeFigureOut">
              <a:rPr lang="it-IT" altLang="it-IT"/>
              <a:pPr>
                <a:defRPr/>
              </a:pPr>
              <a:t>20/10/15</a:t>
            </a:fld>
            <a:endParaRPr lang="it-IT" alt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DEAD9-CB5D-47A0-B87C-59D0BF0648D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9A4C7-1708-4E1F-9800-9A3CCCD3BEDA}" type="datetimeFigureOut">
              <a:rPr lang="it-IT" altLang="it-IT"/>
              <a:pPr>
                <a:defRPr/>
              </a:pPr>
              <a:t>20/10/15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CE61A-03A0-4D33-9850-8D69FBC66DF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14786-D565-479A-9CD0-4C782C72BD75}" type="datetimeFigureOut">
              <a:rPr lang="it-IT" altLang="it-IT"/>
              <a:pPr>
                <a:defRPr/>
              </a:pPr>
              <a:t>20/10/15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BA52C-44C9-4856-A492-E2FB4C10501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7711F5E-1BCF-4098-8AD5-32EA50FA47C4}" type="datetimeFigureOut">
              <a:rPr lang="it-IT" altLang="it-IT"/>
              <a:pPr>
                <a:defRPr/>
              </a:pPr>
              <a:t>20/10/15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3ACAC59-BBCE-4CF2-AF1E-502B4339F99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76" r:id="rId12"/>
    <p:sldLayoutId id="2147483877" r:id="rId13"/>
  </p:sldLayoutIdLst>
  <p:transition spd="slow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3525" y="4554761"/>
            <a:ext cx="8820284" cy="167352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spcBef>
                <a:spcPts val="2400"/>
              </a:spcBef>
              <a:defRPr/>
            </a:pPr>
            <a:r>
              <a:rPr lang="it-IT" altLang="it-IT" sz="1600" b="1" dirty="0" smtClean="0">
                <a:ea typeface="ＭＳ Ｐゴシック" charset="-128"/>
              </a:rPr>
              <a:t/>
            </a:r>
            <a:br>
              <a:rPr lang="it-IT" altLang="it-IT" sz="1600" b="1" dirty="0" smtClean="0">
                <a:ea typeface="ＭＳ Ｐゴシック" charset="-128"/>
              </a:rPr>
            </a:br>
            <a:r>
              <a:rPr lang="it-IT" altLang="it-IT" sz="1600" b="1" dirty="0" smtClean="0">
                <a:ea typeface="ＭＳ Ｐゴシック" charset="-128"/>
              </a:rPr>
              <a:t/>
            </a:r>
            <a:br>
              <a:rPr lang="it-IT" altLang="it-IT" sz="1600" b="1" dirty="0" smtClean="0">
                <a:ea typeface="ＭＳ Ｐゴシック" charset="-128"/>
              </a:rPr>
            </a:br>
            <a:r>
              <a:rPr lang="it-IT" altLang="it-IT" sz="1600" b="1" dirty="0" smtClean="0">
                <a:ea typeface="ＭＳ Ｐゴシック" charset="-128"/>
              </a:rPr>
              <a:t/>
            </a:r>
            <a:br>
              <a:rPr lang="it-IT" altLang="it-IT" sz="1600" b="1" dirty="0" smtClean="0">
                <a:ea typeface="ＭＳ Ｐゴシック" charset="-128"/>
              </a:rPr>
            </a:br>
            <a:r>
              <a:rPr lang="it-IT" sz="3100" b="1" dirty="0" smtClean="0">
                <a:solidFill>
                  <a:schemeClr val="tx1"/>
                </a:solidFill>
              </a:rPr>
              <a:t>“Diabete e medicina di iniziativa: resoconto di una sperimentazione annuale condotta in una vallata genovese”</a:t>
            </a:r>
            <a:r>
              <a:rPr lang="it-IT" altLang="it-IT" sz="1600" b="1" dirty="0" smtClean="0">
                <a:ea typeface="ＭＳ Ｐゴシック" charset="-128"/>
              </a:rPr>
              <a:t/>
            </a:r>
            <a:br>
              <a:rPr lang="it-IT" altLang="it-IT" sz="1600" b="1" dirty="0" smtClean="0">
                <a:ea typeface="ＭＳ Ｐゴシック" charset="-128"/>
              </a:rPr>
            </a:br>
            <a:r>
              <a:rPr lang="it-IT" altLang="ja-JP" sz="2400" b="1" i="1" dirty="0" smtClean="0">
                <a:solidFill>
                  <a:srgbClr val="4A66AC"/>
                </a:solidFill>
                <a:latin typeface="Calibri" charset="0"/>
                <a:ea typeface="ＭＳ Ｐゴシック" charset="-128"/>
              </a:rPr>
              <a:t/>
            </a:r>
            <a:br>
              <a:rPr lang="it-IT" altLang="ja-JP" sz="2400" b="1" i="1" dirty="0" smtClean="0">
                <a:solidFill>
                  <a:srgbClr val="4A66AC"/>
                </a:solidFill>
                <a:latin typeface="Calibri" charset="0"/>
                <a:ea typeface="ＭＳ Ｐゴシック" charset="-128"/>
              </a:rPr>
            </a:br>
            <a:endParaRPr lang="it-IT" altLang="it-IT" sz="2400" b="1" dirty="0" smtClean="0">
              <a:solidFill>
                <a:srgbClr val="4A66AC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313" y="2575050"/>
            <a:ext cx="3341687" cy="19050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it-IT" sz="17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1400" b="1" dirty="0" smtClean="0">
                <a:solidFill>
                  <a:srgbClr val="4A66AC"/>
                </a:solidFill>
                <a:latin typeface="Calibri"/>
                <a:cs typeface="Calibri"/>
              </a:rPr>
              <a:t>RELATORE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1400" b="1" dirty="0" smtClean="0">
                <a:solidFill>
                  <a:srgbClr val="4A66AC"/>
                </a:solidFill>
                <a:latin typeface="Calibri"/>
                <a:cs typeface="Calibri"/>
              </a:rPr>
              <a:t>Prof. Andrea </a:t>
            </a:r>
            <a:r>
              <a:rPr lang="it-IT" sz="1400" b="1" dirty="0" err="1" smtClean="0">
                <a:solidFill>
                  <a:srgbClr val="4A66AC"/>
                </a:solidFill>
                <a:latin typeface="Calibri"/>
                <a:cs typeface="Calibri"/>
              </a:rPr>
              <a:t>Stimamiglio</a:t>
            </a:r>
            <a:endParaRPr lang="it-IT" sz="1400" b="1" dirty="0" smtClean="0">
              <a:solidFill>
                <a:srgbClr val="4A66AC"/>
              </a:solidFill>
              <a:latin typeface="Calibri"/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endParaRPr lang="it-IT" sz="1400" b="1" dirty="0" smtClean="0">
              <a:solidFill>
                <a:srgbClr val="4A66AC"/>
              </a:solidFill>
              <a:latin typeface="Calibri"/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1400" b="1" dirty="0" smtClean="0">
                <a:solidFill>
                  <a:srgbClr val="4A66AC"/>
                </a:solidFill>
                <a:latin typeface="Calibri"/>
                <a:cs typeface="Calibri"/>
              </a:rPr>
              <a:t>CANDIDATA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1400" b="1" dirty="0" smtClean="0">
                <a:solidFill>
                  <a:srgbClr val="4A66AC"/>
                </a:solidFill>
                <a:latin typeface="Calibri"/>
                <a:cs typeface="Calibri"/>
              </a:rPr>
              <a:t>Valentina </a:t>
            </a:r>
            <a:r>
              <a:rPr lang="it-IT" sz="1400" b="1" dirty="0" err="1" smtClean="0">
                <a:solidFill>
                  <a:srgbClr val="4A66AC"/>
                </a:solidFill>
                <a:latin typeface="Calibri"/>
                <a:cs typeface="Calibri"/>
              </a:rPr>
              <a:t>Repetto</a:t>
            </a:r>
            <a:endParaRPr lang="it-IT" sz="1400" b="1" dirty="0" smtClean="0">
              <a:solidFill>
                <a:srgbClr val="4A66AC"/>
              </a:solidFill>
              <a:latin typeface="Calibri"/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endParaRPr lang="it-IT" sz="1400" b="1" dirty="0" smtClean="0">
              <a:solidFill>
                <a:srgbClr val="4A66AC"/>
              </a:solidFill>
              <a:latin typeface="Calibri"/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1400" b="1" dirty="0" smtClean="0">
                <a:solidFill>
                  <a:srgbClr val="4A66AC"/>
                </a:solidFill>
                <a:latin typeface="Calibri"/>
                <a:cs typeface="Calibri"/>
              </a:rPr>
              <a:t>ANNO ACCADEMICO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1400" b="1" dirty="0" smtClean="0">
                <a:solidFill>
                  <a:srgbClr val="4A66AC"/>
                </a:solidFill>
                <a:latin typeface="Calibri"/>
                <a:cs typeface="Calibri"/>
              </a:rPr>
              <a:t>2014/2015</a:t>
            </a:r>
          </a:p>
          <a:p>
            <a:pPr fontAlgn="auto">
              <a:spcAft>
                <a:spcPts val="0"/>
              </a:spcAft>
              <a:defRPr/>
            </a:pP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22533" name="Rettangolo 4"/>
          <p:cNvSpPr>
            <a:spLocks noChangeArrowheads="1"/>
          </p:cNvSpPr>
          <p:nvPr/>
        </p:nvSpPr>
        <p:spPr bwMode="auto">
          <a:xfrm>
            <a:off x="3200400" y="538163"/>
            <a:ext cx="572293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it-IT" altLang="it-IT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UNIVERSITÀ  DEGLI STUDI DI GENOVA</a:t>
            </a:r>
            <a:br>
              <a:rPr lang="it-IT" altLang="it-IT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it-IT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DI SCIENZE MEDICHE E FARMACEUTICHE</a:t>
            </a:r>
            <a:r>
              <a:rPr lang="it-IT" altLang="it-IT" sz="2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it-IT" altLang="it-IT" sz="2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it-IT" altLang="it-IT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defTabSz="914400"/>
            <a:endParaRPr lang="it-IT" altLang="it-IT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defTabSz="914400"/>
            <a:r>
              <a:rPr lang="it-IT" altLang="it-IT" sz="2200" b="1" dirty="0">
                <a:solidFill>
                  <a:schemeClr val="accent2">
                    <a:lumMod val="75000"/>
                  </a:schemeClr>
                </a:solidFill>
              </a:rPr>
              <a:t>Corso di Laurea Specialistica in Medicina e Chirurgia</a:t>
            </a:r>
            <a:br>
              <a:rPr lang="it-IT" altLang="it-IT" sz="2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it-IT" altLang="it-IT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defTabSz="914400"/>
            <a:endParaRPr lang="it-IT" altLang="it-IT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defTabSz="914400"/>
            <a:r>
              <a:rPr lang="it-IT" altLang="it-IT" sz="2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it-IT" altLang="it-IT" sz="2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altLang="it-IT" sz="2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TESI </a:t>
            </a:r>
            <a:r>
              <a:rPr lang="it-IT" altLang="it-IT" sz="22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altLang="it-IT" sz="2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LAUREA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45" y="188292"/>
            <a:ext cx="1655141" cy="218974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Indicatori di esito intermedio </a:t>
            </a: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2000" dirty="0" smtClean="0"/>
              <a:t>sono valori che ci danno una stima dell’efficacia del nostro intervento nel tempo</a:t>
            </a:r>
            <a:br>
              <a:rPr lang="it-IT" sz="2000" dirty="0" smtClean="0"/>
            </a:b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sz="1000" dirty="0" smtClean="0"/>
          </a:p>
          <a:p>
            <a:pPr>
              <a:buNone/>
            </a:pPr>
            <a:endParaRPr lang="it-IT" sz="1000" dirty="0" smtClean="0"/>
          </a:p>
          <a:p>
            <a:pPr>
              <a:buNone/>
            </a:pPr>
            <a:endParaRPr lang="it-IT" sz="1000" dirty="0" smtClean="0"/>
          </a:p>
          <a:p>
            <a:pPr>
              <a:buNone/>
            </a:pPr>
            <a:endParaRPr lang="it-IT" sz="1000" dirty="0" smtClean="0"/>
          </a:p>
          <a:p>
            <a:pPr>
              <a:buNone/>
            </a:pPr>
            <a:endParaRPr lang="it-IT" sz="1000" dirty="0" smtClean="0"/>
          </a:p>
          <a:p>
            <a:pPr>
              <a:buNone/>
            </a:pPr>
            <a:endParaRPr lang="it-IT" sz="1000" dirty="0"/>
          </a:p>
        </p:txBody>
      </p:sp>
      <p:pic>
        <p:nvPicPr>
          <p:cNvPr id="8" name="Immagine 7" descr="Immagine1.pn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1685330" y="1237674"/>
            <a:ext cx="5504233" cy="87745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6" name="Grafico 5"/>
          <p:cNvGraphicFramePr/>
          <p:nvPr>
            <p:extLst>
              <p:ext uri="{D42A27DB-BD31-4B8C-83A1-F6EECF244321}">
                <p14:modId xmlns="" xmlns:p14="http://schemas.microsoft.com/office/powerpoint/2010/main" val="2364230981"/>
              </p:ext>
            </p:extLst>
          </p:nvPr>
        </p:nvGraphicFramePr>
        <p:xfrm>
          <a:off x="641022" y="2290619"/>
          <a:ext cx="8045778" cy="326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tangolo 6"/>
          <p:cNvSpPr/>
          <p:nvPr/>
        </p:nvSpPr>
        <p:spPr>
          <a:xfrm>
            <a:off x="997527" y="5671127"/>
            <a:ext cx="7148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Dal punto di vista statistico, è stata valutata la </a:t>
            </a:r>
            <a:r>
              <a:rPr lang="it-IT" b="1" u="sng" dirty="0" smtClean="0"/>
              <a:t>significatività</a:t>
            </a:r>
            <a:r>
              <a:rPr lang="it-IT" dirty="0" smtClean="0"/>
              <a:t> dei tre indicatori di esito, tramite il test di Fisher, e tutti sono risultati significativi con una P&lt;0,001.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-1"/>
            <a:ext cx="8244039" cy="1551709"/>
          </a:xfrm>
        </p:spPr>
        <p:txBody>
          <a:bodyPr/>
          <a:lstStyle/>
          <a:p>
            <a:pPr algn="ctr"/>
            <a:r>
              <a:rPr lang="it-IT" sz="1200" dirty="0" smtClean="0"/>
              <a:t/>
            </a:r>
            <a:br>
              <a:rPr lang="it-IT" sz="1200" dirty="0" smtClean="0"/>
            </a:br>
            <a:r>
              <a:rPr lang="it-IT" sz="28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CONFRONTI</a:t>
            </a:r>
            <a:r>
              <a:rPr lang="it-IT" sz="1200" dirty="0" smtClean="0"/>
              <a:t/>
            </a:r>
            <a:br>
              <a:rPr lang="it-IT" sz="1200" dirty="0" smtClean="0"/>
            </a:br>
            <a:r>
              <a:rPr lang="it-IT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Sono state calcolate le percentuali anche </a:t>
            </a:r>
            <a:r>
              <a:rPr lang="it-IT" sz="11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sui soli pazienti che hanno fatto il prelievo</a:t>
            </a:r>
            <a:r>
              <a:rPr lang="it-IT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per uniformarci agli altri studi italiani ed esteri e poter, in questo modo, effettuare validi confronti.</a:t>
            </a:r>
            <a:br>
              <a:rPr lang="it-IT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t-IT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Possiamo vedere che la </a:t>
            </a:r>
            <a:r>
              <a:rPr lang="it-IT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medicina d’iniziativa</a:t>
            </a:r>
            <a:r>
              <a:rPr lang="it-IT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 permesso di raggiungere risultati eccellenti, superiori a tutti i confronti, per due dei tre indicatori di esito intermedio considerati (</a:t>
            </a:r>
            <a:r>
              <a:rPr lang="it-IT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Glicata</a:t>
            </a:r>
            <a:r>
              <a:rPr lang="it-IT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PA).</a:t>
            </a:r>
            <a:r>
              <a:rPr lang="it-IT" sz="1200" dirty="0" smtClean="0"/>
              <a:t/>
            </a:r>
            <a:br>
              <a:rPr lang="it-IT" sz="1200" dirty="0" smtClean="0"/>
            </a:br>
            <a:r>
              <a:rPr lang="it-IT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it-IT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it-IT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Segnaposto contenuto 7" descr="C:\Documents and Settings\Utente\Desktop\DIABETE_VALE\immagini diabete\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6315" y="1348510"/>
            <a:ext cx="3566160" cy="243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egnaposto contenuto 9" descr="C:\Documents and Settings\Utente\Desktop\DIABETE_VALE\immagini diabete\12.jpg"/>
          <p:cNvPicPr>
            <a:picLocks noGrp="1"/>
          </p:cNvPicPr>
          <p:nvPr>
            <p:ph sz="half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6315" y="3934692"/>
            <a:ext cx="3566160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egnaposto contenuto 6" descr="C:\Documents and Settings\Utente\Desktop\DIABETE_VALE\immagini diabete\6.jpg"/>
          <p:cNvPicPr>
            <a:picLocks noGrp="1"/>
          </p:cNvPicPr>
          <p:nvPr>
            <p:ph sz="half" idx="1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075" y="1348509"/>
            <a:ext cx="3566160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egnaposto contenuto 8" descr="C:\Documents and Settings\Utente\Desktop\DIABETE_VALE\immagini diabete\10.jpg"/>
          <p:cNvPicPr>
            <a:picLocks noGrp="1"/>
          </p:cNvPicPr>
          <p:nvPr>
            <p:ph sz="half" idx="15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075" y="3934692"/>
            <a:ext cx="3566159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57199" y="267856"/>
            <a:ext cx="7391401" cy="517236"/>
          </a:xfrm>
        </p:spPr>
        <p:txBody>
          <a:bodyPr/>
          <a:lstStyle/>
          <a:p>
            <a:pPr algn="ctr"/>
            <a:r>
              <a:rPr lang="it-IT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CONCLUSIONI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half" idx="1"/>
          </p:nvPr>
        </p:nvSpPr>
        <p:spPr>
          <a:xfrm>
            <a:off x="452437" y="1071417"/>
            <a:ext cx="8171799" cy="289098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300" dirty="0" smtClean="0">
                <a:latin typeface="Arial" pitchFamily="34" charset="0"/>
                <a:cs typeface="Arial" pitchFamily="34" charset="0"/>
              </a:rPr>
              <a:t>I dati ottenuti al termine di questo anno di studio del Progetto Diabete </a:t>
            </a:r>
            <a:r>
              <a:rPr lang="it-IT" sz="2300" dirty="0" err="1" smtClean="0">
                <a:latin typeface="Arial" pitchFamily="34" charset="0"/>
                <a:cs typeface="Arial" pitchFamily="34" charset="0"/>
              </a:rPr>
              <a:t>Valbisagno</a:t>
            </a:r>
            <a:r>
              <a:rPr lang="it-IT" sz="2300" dirty="0" smtClean="0">
                <a:latin typeface="Arial" pitchFamily="34" charset="0"/>
                <a:cs typeface="Arial" pitchFamily="34" charset="0"/>
              </a:rPr>
              <a:t> 2014-2015 hanno dimostrato che una gestione integrata e basata sul CCM sia possibile nel contesto dell’attività lavorativa quotidiana</a:t>
            </a:r>
            <a:r>
              <a:rPr lang="it-IT" sz="23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300" dirty="0" smtClean="0">
                <a:latin typeface="Arial" pitchFamily="34" charset="0"/>
                <a:cs typeface="Arial" pitchFamily="34" charset="0"/>
              </a:rPr>
              <a:t>L’obiettivo è quello di migliorare </a:t>
            </a:r>
            <a:r>
              <a:rPr lang="it-IT" sz="2300" dirty="0" smtClean="0">
                <a:latin typeface="Arial" pitchFamily="34" charset="0"/>
                <a:cs typeface="Arial" pitchFamily="34" charset="0"/>
              </a:rPr>
              <a:t>la qualità e l’efficienza di distribuzione </a:t>
            </a:r>
            <a:r>
              <a:rPr lang="it-IT" sz="2300" dirty="0" smtClean="0">
                <a:latin typeface="Arial" pitchFamily="34" charset="0"/>
                <a:cs typeface="Arial" pitchFamily="34" charset="0"/>
              </a:rPr>
              <a:t>degli </a:t>
            </a:r>
            <a:r>
              <a:rPr lang="it-IT" sz="2300" dirty="0" smtClean="0">
                <a:latin typeface="Arial" pitchFamily="34" charset="0"/>
                <a:cs typeface="Arial" pitchFamily="34" charset="0"/>
              </a:rPr>
              <a:t>interventi </a:t>
            </a:r>
            <a:r>
              <a:rPr lang="it-IT" sz="2300" dirty="0" smtClean="0">
                <a:latin typeface="Arial" pitchFamily="34" charset="0"/>
                <a:cs typeface="Arial" pitchFamily="34" charset="0"/>
              </a:rPr>
              <a:t>sui pazienti diabetici per </a:t>
            </a:r>
            <a:r>
              <a:rPr lang="it-IT" sz="2300" dirty="0" smtClean="0">
                <a:latin typeface="Arial" pitchFamily="34" charset="0"/>
                <a:cs typeface="Arial" pitchFamily="34" charset="0"/>
              </a:rPr>
              <a:t>prevenirne le complicanze</a:t>
            </a:r>
            <a:r>
              <a:rPr lang="it-IT" sz="23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300" dirty="0" smtClean="0">
                <a:latin typeface="Arial" pitchFamily="34" charset="0"/>
                <a:cs typeface="Arial" pitchFamily="34" charset="0"/>
              </a:rPr>
              <a:t>Si è riscontrato un notevole incremento di tutti gli indici presi in esame.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300" dirty="0" smtClean="0">
                <a:latin typeface="Arial" pitchFamily="34" charset="0"/>
                <a:cs typeface="Arial" pitchFamily="34" charset="0"/>
              </a:rPr>
              <a:t>Il </a:t>
            </a:r>
            <a:r>
              <a:rPr lang="it-IT" sz="2300" dirty="0" smtClean="0">
                <a:latin typeface="Arial" pitchFamily="34" charset="0"/>
                <a:cs typeface="Arial" pitchFamily="34" charset="0"/>
              </a:rPr>
              <a:t>risultato finale non è solo di migliorare la salute delle persone, ma di curare anche la salute del Sistema Sanitario.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half" idx="13"/>
          </p:nvPr>
        </p:nvSpPr>
        <p:spPr>
          <a:xfrm>
            <a:off x="457199" y="4230255"/>
            <a:ext cx="8167037" cy="150552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Per concludere, sarebbe auspicabile proseguire il progetto ed estenderlo alle principali malattie croniche.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CasellaDiTesto 4"/>
          <p:cNvSpPr txBox="1">
            <a:spLocks noChangeArrowheads="1"/>
          </p:cNvSpPr>
          <p:nvPr/>
        </p:nvSpPr>
        <p:spPr bwMode="auto">
          <a:xfrm>
            <a:off x="3503903" y="1008668"/>
            <a:ext cx="564009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4000" b="1" i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Iniziare un nuovo cammino ci spaventa, ma dopo ogni passo ci rendiamo conto di quanto fosse pericoloso rimanere fermi.</a:t>
            </a:r>
            <a:endParaRPr lang="it-IT" altLang="it-IT" sz="4000" b="1" i="1" dirty="0">
              <a:solidFill>
                <a:schemeClr val="tx2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38747" y="5744967"/>
            <a:ext cx="76740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GRAZIE </a:t>
            </a:r>
            <a:r>
              <a:rPr lang="it-IT" sz="54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PER </a:t>
            </a:r>
            <a:r>
              <a:rPr lang="it-IT" sz="54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L’ATTENZIONE</a:t>
            </a:r>
          </a:p>
        </p:txBody>
      </p:sp>
      <p:sp>
        <p:nvSpPr>
          <p:cNvPr id="36870" name="CasellaDiTesto 6"/>
          <p:cNvSpPr txBox="1">
            <a:spLocks noChangeArrowheads="1"/>
          </p:cNvSpPr>
          <p:nvPr/>
        </p:nvSpPr>
        <p:spPr bwMode="auto">
          <a:xfrm>
            <a:off x="7093816" y="4773833"/>
            <a:ext cx="1920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R.Benigni</a:t>
            </a:r>
            <a:endParaRPr lang="it-IT" altLang="it-IT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Documents and Settings\Utente\Desktop\DIABETE_VALE\immagini diabete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430" y="538480"/>
            <a:ext cx="3374592" cy="513536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77219"/>
            <a:ext cx="8353195" cy="635581"/>
          </a:xfrm>
          <a:ln w="38100">
            <a:solidFill>
              <a:srgbClr val="00009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</a:rPr>
              <a:t>Diabete Mellito</a:t>
            </a:r>
            <a:endParaRPr lang="it-IT" sz="2200" dirty="0">
              <a:solidFill>
                <a:schemeClr val="accent1"/>
              </a:solidFill>
              <a:ea typeface="+mj-ea"/>
            </a:endParaRPr>
          </a:p>
        </p:txBody>
      </p:sp>
      <p:sp>
        <p:nvSpPr>
          <p:cNvPr id="15" name="Titolo 1"/>
          <p:cNvSpPr>
            <a:spLocks noGrp="1"/>
          </p:cNvSpPr>
          <p:nvPr>
            <p:ph idx="1"/>
          </p:nvPr>
        </p:nvSpPr>
        <p:spPr>
          <a:xfrm>
            <a:off x="460614" y="1336020"/>
            <a:ext cx="8229600" cy="529725"/>
          </a:xfrm>
          <a:ln w="38100">
            <a:solidFill>
              <a:srgbClr val="00009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>
            <a:normAutofit fontScale="2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it-IT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n-ea"/>
              </a:rPr>
              <a:t/>
            </a:r>
            <a:br>
              <a:rPr lang="it-IT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n-ea"/>
              </a:rPr>
            </a:br>
            <a:r>
              <a:rPr lang="it-IT" sz="9600" b="1" dirty="0" smtClean="0">
                <a:solidFill>
                  <a:schemeClr val="accent1"/>
                </a:solidFill>
                <a:ea typeface="+mn-ea"/>
              </a:rPr>
              <a:t>EPIDEMIA </a:t>
            </a:r>
            <a:r>
              <a:rPr lang="it-IT" sz="9600" b="1" dirty="0" err="1" smtClean="0">
                <a:solidFill>
                  <a:schemeClr val="accent1"/>
                </a:solidFill>
                <a:ea typeface="+mn-ea"/>
              </a:rPr>
              <a:t>DI</a:t>
            </a:r>
            <a:r>
              <a:rPr lang="it-IT" sz="9600" b="1" dirty="0" smtClean="0">
                <a:solidFill>
                  <a:schemeClr val="accent1"/>
                </a:solidFill>
                <a:ea typeface="+mn-ea"/>
              </a:rPr>
              <a:t> DIABETE</a:t>
            </a:r>
            <a:r>
              <a:rPr lang="it-IT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+mn-ea"/>
              </a:rPr>
              <a:t/>
            </a:r>
            <a:br>
              <a:rPr lang="it-IT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+mn-ea"/>
              </a:rPr>
            </a:br>
            <a:endParaRPr lang="it-IT" sz="2200" dirty="0">
              <a:solidFill>
                <a:schemeClr val="accent1"/>
              </a:solidFill>
              <a:ea typeface="+mn-ea"/>
            </a:endParaRPr>
          </a:p>
        </p:txBody>
      </p:sp>
      <p:sp>
        <p:nvSpPr>
          <p:cNvPr id="23555" name="CasellaDiTesto 2"/>
          <p:cNvSpPr txBox="1">
            <a:spLocks noChangeArrowheads="1"/>
          </p:cNvSpPr>
          <p:nvPr/>
        </p:nvSpPr>
        <p:spPr bwMode="auto">
          <a:xfrm>
            <a:off x="457200" y="812800"/>
            <a:ext cx="8353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dirty="0"/>
              <a:t>È una patologia cronica caratterizzata da elevati livelli di glucosio nel sangue (iperglicemia</a:t>
            </a:r>
            <a:r>
              <a:rPr lang="it-IT" sz="1400" dirty="0" smtClean="0"/>
              <a:t>),</a:t>
            </a:r>
            <a:r>
              <a:rPr lang="it-IT" sz="1400" dirty="0"/>
              <a:t> </a:t>
            </a:r>
            <a:r>
              <a:rPr lang="it-IT" sz="1400" dirty="0" smtClean="0"/>
              <a:t>dovuta </a:t>
            </a:r>
            <a:r>
              <a:rPr lang="it-IT" sz="1400" dirty="0"/>
              <a:t>ad una carenza di azione </a:t>
            </a:r>
            <a:r>
              <a:rPr lang="it-IT" sz="1400" dirty="0" smtClean="0"/>
              <a:t>dell’insulina, per deficit </a:t>
            </a:r>
            <a:r>
              <a:rPr lang="it-IT" sz="1400" dirty="0"/>
              <a:t>di produzione </a:t>
            </a:r>
            <a:r>
              <a:rPr lang="it-IT" sz="1400" dirty="0" smtClean="0"/>
              <a:t>o per resistenza.</a:t>
            </a:r>
          </a:p>
        </p:txBody>
      </p:sp>
      <p:sp>
        <p:nvSpPr>
          <p:cNvPr id="23558" name="CasellaDiTesto 13"/>
          <p:cNvSpPr txBox="1">
            <a:spLocks noChangeArrowheads="1"/>
          </p:cNvSpPr>
          <p:nvPr/>
        </p:nvSpPr>
        <p:spPr bwMode="auto">
          <a:xfrm>
            <a:off x="466437" y="1865749"/>
            <a:ext cx="823301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 smtClean="0"/>
              <a:t>Più di 380 </a:t>
            </a:r>
            <a:r>
              <a:rPr lang="it-IT" dirty="0"/>
              <a:t>milioni di </a:t>
            </a:r>
            <a:r>
              <a:rPr lang="it-IT" dirty="0" smtClean="0"/>
              <a:t>individui nel Mondo,</a:t>
            </a:r>
            <a:r>
              <a:rPr lang="it-IT" dirty="0"/>
              <a:t> che potrebbero addirittura salire vertiginosamente per arrivare, nel 2035, a 595 milioni di persone. </a:t>
            </a:r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algn="ctr"/>
            <a:endParaRPr lang="it-IT" dirty="0" smtClean="0"/>
          </a:p>
          <a:p>
            <a:r>
              <a:rPr lang="it-IT" sz="1400" dirty="0" smtClean="0"/>
              <a:t>                                         </a:t>
            </a:r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</a:rPr>
              <a:t>OGGI </a:t>
            </a:r>
            <a:r>
              <a:rPr lang="it-IT" sz="1400" dirty="0" smtClean="0"/>
              <a:t>                                                                                                   </a:t>
            </a:r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</a:rPr>
              <a:t>2035</a:t>
            </a:r>
          </a:p>
          <a:p>
            <a:pPr algn="ctr"/>
            <a:endParaRPr lang="it-IT" altLang="it-IT" b="1" dirty="0" smtClean="0"/>
          </a:p>
          <a:p>
            <a:r>
              <a:rPr lang="it-IT" altLang="it-IT" sz="2400" b="1" dirty="0" smtClean="0">
                <a:solidFill>
                  <a:schemeClr val="accent1"/>
                </a:solidFill>
              </a:rPr>
              <a:t>Il DIABETE è un grande </a:t>
            </a:r>
            <a:r>
              <a:rPr lang="it-IT" altLang="it-IT" sz="2400" b="1" dirty="0" smtClean="0">
                <a:solidFill>
                  <a:schemeClr val="accent1"/>
                </a:solidFill>
              </a:rPr>
              <a:t>problema, </a:t>
            </a:r>
            <a:r>
              <a:rPr lang="it-IT" altLang="it-IT" sz="2400" b="1" dirty="0" smtClean="0">
                <a:solidFill>
                  <a:schemeClr val="accent1"/>
                </a:solidFill>
              </a:rPr>
              <a:t>sia </a:t>
            </a:r>
            <a:r>
              <a:rPr lang="it-IT" altLang="it-IT" sz="2400" b="1" u="sng" dirty="0" smtClean="0">
                <a:solidFill>
                  <a:schemeClr val="accent1"/>
                </a:solidFill>
              </a:rPr>
              <a:t>medico</a:t>
            </a:r>
            <a:r>
              <a:rPr lang="it-IT" altLang="it-IT" sz="2400" b="1" dirty="0" smtClean="0">
                <a:solidFill>
                  <a:schemeClr val="accent1"/>
                </a:solidFill>
              </a:rPr>
              <a:t> che </a:t>
            </a:r>
            <a:r>
              <a:rPr lang="it-IT" altLang="it-IT" sz="2400" b="1" u="sng" dirty="0" smtClean="0">
                <a:solidFill>
                  <a:schemeClr val="accent1"/>
                </a:solidFill>
              </a:rPr>
              <a:t>sociale</a:t>
            </a:r>
            <a:r>
              <a:rPr lang="it-IT" altLang="it-IT" sz="2400" b="1" dirty="0" smtClean="0">
                <a:solidFill>
                  <a:schemeClr val="accent1"/>
                </a:solidFill>
              </a:rPr>
              <a:t>.</a:t>
            </a:r>
            <a:endParaRPr lang="it-IT" altLang="it-IT" sz="2400" b="1" dirty="0" smtClean="0">
              <a:solidFill>
                <a:schemeClr val="accent1"/>
              </a:solidFill>
            </a:endParaRPr>
          </a:p>
          <a:p>
            <a:r>
              <a:rPr lang="it-IT" altLang="it-IT" dirty="0" smtClean="0"/>
              <a:t>È una malattia </a:t>
            </a:r>
            <a:r>
              <a:rPr lang="it-IT" altLang="it-IT" dirty="0" err="1" smtClean="0"/>
              <a:t>cronico-degenerativa</a:t>
            </a:r>
            <a:r>
              <a:rPr lang="it-IT" altLang="it-IT" dirty="0" smtClean="0"/>
              <a:t>:</a:t>
            </a:r>
          </a:p>
          <a:p>
            <a:pPr marL="0" lvl="1"/>
            <a:r>
              <a:rPr lang="it-IT" dirty="0" smtClean="0"/>
              <a:t>- causa scarsa qualità di vita, pesa sulla persona, sulla famiglia e sulla società;</a:t>
            </a:r>
          </a:p>
          <a:p>
            <a:pPr marL="0" lvl="1"/>
            <a:r>
              <a:rPr lang="it-IT" dirty="0" smtClean="0"/>
              <a:t>- </a:t>
            </a:r>
            <a:r>
              <a:rPr lang="it-IT" altLang="it-IT" dirty="0" smtClean="0"/>
              <a:t>causa elevato rischio di complicanze e </a:t>
            </a:r>
            <a:r>
              <a:rPr lang="it-IT" altLang="it-IT" dirty="0" smtClean="0"/>
              <a:t>di mortalità.</a:t>
            </a:r>
            <a:endParaRPr lang="it-IT" altLang="it-IT" dirty="0" smtClean="0"/>
          </a:p>
        </p:txBody>
      </p:sp>
      <p:pic>
        <p:nvPicPr>
          <p:cNvPr id="9" name="Immagine 8" descr="img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30763"/>
            <a:ext cx="4140000" cy="2355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" name="Immagine 9" descr="img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214" y="2530763"/>
            <a:ext cx="3960000" cy="2355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94690"/>
            <a:ext cx="8229600" cy="235527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it-IT" altLang="it-IT" sz="1800" dirty="0" smtClean="0"/>
              <a:t>con interventi capaci di </a:t>
            </a:r>
            <a:r>
              <a:rPr lang="it-IT" altLang="it-IT" sz="1800" b="1" dirty="0" smtClean="0">
                <a:solidFill>
                  <a:srgbClr val="FF0000"/>
                </a:solidFill>
              </a:rPr>
              <a:t>prevenire </a:t>
            </a:r>
            <a:r>
              <a:rPr lang="it-IT" altLang="it-IT" sz="1800" dirty="0" smtClean="0"/>
              <a:t>l’evoluzione e le complicanze delle malattie </a:t>
            </a:r>
            <a:br>
              <a:rPr lang="it-IT" altLang="it-IT" sz="1800" dirty="0" smtClean="0"/>
            </a:br>
            <a:r>
              <a:rPr lang="it-IT" altLang="it-IT" sz="1800" dirty="0" smtClean="0"/>
              <a:t>per una </a:t>
            </a:r>
            <a:r>
              <a:rPr lang="it-IT" altLang="it-IT" sz="1800" b="1" dirty="0" smtClean="0">
                <a:solidFill>
                  <a:srgbClr val="FF0000"/>
                </a:solidFill>
              </a:rPr>
              <a:t>MIGLIORE QUALITÁ </a:t>
            </a:r>
            <a:r>
              <a:rPr lang="it-IT" altLang="it-IT" sz="1800" b="1" dirty="0" err="1" smtClean="0">
                <a:solidFill>
                  <a:srgbClr val="FF0000"/>
                </a:solidFill>
              </a:rPr>
              <a:t>DI</a:t>
            </a:r>
            <a:r>
              <a:rPr lang="it-IT" altLang="it-IT" sz="1800" b="1" dirty="0" smtClean="0">
                <a:solidFill>
                  <a:srgbClr val="FF0000"/>
                </a:solidFill>
              </a:rPr>
              <a:t> VITA </a:t>
            </a:r>
            <a:r>
              <a:rPr lang="it-IT" altLang="it-IT" sz="1800" dirty="0" smtClean="0"/>
              <a:t>del paziente.</a:t>
            </a:r>
            <a:r>
              <a:rPr lang="it-IT" altLang="it-IT" b="1" dirty="0" smtClean="0">
                <a:solidFill>
                  <a:srgbClr val="4F81BD"/>
                </a:solidFill>
              </a:rPr>
              <a:t/>
            </a:r>
            <a:br>
              <a:rPr lang="it-IT" altLang="it-IT" b="1" dirty="0" smtClean="0">
                <a:solidFill>
                  <a:srgbClr val="4F81BD"/>
                </a:solidFill>
              </a:rPr>
            </a:br>
            <a:r>
              <a:rPr lang="it-IT" sz="1600" dirty="0" smtClean="0"/>
              <a:t> ↓</a:t>
            </a:r>
            <a:br>
              <a:rPr lang="it-IT" sz="1600" dirty="0" smtClean="0"/>
            </a:br>
            <a:r>
              <a:rPr lang="it-IT" sz="1600" dirty="0" smtClean="0"/>
              <a:t>Collaborazione dei diversi professionisti </a:t>
            </a:r>
            <a:br>
              <a:rPr lang="it-IT" sz="1600" dirty="0" smtClean="0"/>
            </a:br>
            <a:r>
              <a:rPr lang="it-IT" sz="1600" dirty="0" smtClean="0"/>
              <a:t>↓ </a:t>
            </a:r>
            <a:br>
              <a:rPr lang="it-IT" sz="1600" dirty="0" smtClean="0"/>
            </a:br>
            <a:r>
              <a:rPr lang="it-IT" sz="1600" dirty="0" smtClean="0"/>
              <a:t>assistenza coerente e sostenibile </a:t>
            </a:r>
            <a:br>
              <a:rPr lang="it-IT" sz="1600" dirty="0" smtClean="0"/>
            </a:br>
            <a:r>
              <a:rPr lang="it-IT" sz="1600" dirty="0" smtClean="0"/>
              <a:t>↓</a:t>
            </a:r>
            <a:br>
              <a:rPr lang="it-IT" sz="1600" dirty="0" smtClean="0"/>
            </a:br>
            <a:r>
              <a:rPr lang="it-IT" sz="1600" dirty="0" smtClean="0"/>
              <a:t>miglior utilizzo delle risorse, sia per il paziente che per la Sanità </a:t>
            </a:r>
            <a:r>
              <a:rPr lang="it-IT" altLang="it-IT" sz="1600" b="1" dirty="0" smtClean="0">
                <a:solidFill>
                  <a:srgbClr val="4F81BD"/>
                </a:solidFill>
              </a:rPr>
              <a:t/>
            </a:r>
            <a:br>
              <a:rPr lang="it-IT" altLang="it-IT" sz="1600" b="1" dirty="0" smtClean="0">
                <a:solidFill>
                  <a:srgbClr val="4F81BD"/>
                </a:solidFill>
              </a:rPr>
            </a:br>
            <a:endParaRPr lang="it-IT" sz="1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240300" y="145798"/>
            <a:ext cx="2050561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altLang="it-IT" sz="3200" b="1" dirty="0" smtClean="0">
                <a:solidFill>
                  <a:schemeClr val="accent5">
                    <a:lumMod val="75000"/>
                  </a:schemeClr>
                </a:solidFill>
              </a:rPr>
              <a:t>MEDICINA </a:t>
            </a:r>
          </a:p>
          <a:p>
            <a:pPr algn="ctr"/>
            <a:r>
              <a:rPr lang="it-IT" altLang="it-IT" sz="3200" b="1" dirty="0" smtClean="0">
                <a:solidFill>
                  <a:schemeClr val="accent5">
                    <a:lumMod val="75000"/>
                  </a:schemeClr>
                </a:solidFill>
              </a:rPr>
              <a:t>D’ATTESA</a:t>
            </a:r>
            <a:endParaRPr lang="it-IT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494986" y="145798"/>
            <a:ext cx="243586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altLang="it-IT" sz="3200" b="1" dirty="0" smtClean="0">
                <a:solidFill>
                  <a:schemeClr val="accent5">
                    <a:lumMod val="75000"/>
                  </a:schemeClr>
                </a:solidFill>
              </a:rPr>
              <a:t>MEDICINA </a:t>
            </a:r>
          </a:p>
          <a:p>
            <a:pPr algn="ctr"/>
            <a:r>
              <a:rPr lang="it-IT" altLang="it-IT" sz="3200" b="1" dirty="0" smtClean="0">
                <a:solidFill>
                  <a:schemeClr val="accent5">
                    <a:lumMod val="75000"/>
                  </a:schemeClr>
                </a:solidFill>
              </a:rPr>
              <a:t>DI INIZIATIVA</a:t>
            </a:r>
            <a:endParaRPr lang="it-IT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3971961" y="496068"/>
            <a:ext cx="978408" cy="484632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>
          <a:xfrm>
            <a:off x="457200" y="4008582"/>
            <a:ext cx="8229600" cy="2419927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it-IT" altLang="it-IT" sz="2800" b="1" dirty="0" smtClean="0">
                <a:solidFill>
                  <a:schemeClr val="accent5">
                    <a:lumMod val="75000"/>
                  </a:schemeClr>
                </a:solidFill>
              </a:rPr>
              <a:t>CHE COS’È IL CCM?                 </a:t>
            </a:r>
            <a:r>
              <a:rPr lang="it-IT" altLang="it-IT" sz="1800" b="1" dirty="0" smtClean="0">
                <a:solidFill>
                  <a:srgbClr val="4F81BD"/>
                </a:solidFill>
              </a:rPr>
              <a:t/>
            </a:r>
            <a:br>
              <a:rPr lang="it-IT" altLang="it-IT" sz="1800" b="1" dirty="0" smtClean="0">
                <a:solidFill>
                  <a:srgbClr val="4F81BD"/>
                </a:solidFill>
              </a:rPr>
            </a:br>
            <a:r>
              <a:rPr lang="it-IT" sz="1800" dirty="0" smtClean="0"/>
              <a:t>È un modello di assistenza medica dei</a:t>
            </a:r>
          </a:p>
          <a:p>
            <a:pPr marL="0">
              <a:spcBef>
                <a:spcPts val="0"/>
              </a:spcBef>
              <a:buNone/>
            </a:pPr>
            <a:r>
              <a:rPr lang="it-IT" sz="1800" dirty="0" smtClean="0"/>
              <a:t> pazienti affetti da malattie croniche,</a:t>
            </a:r>
          </a:p>
          <a:p>
            <a:pPr marL="0">
              <a:spcBef>
                <a:spcPts val="0"/>
              </a:spcBef>
              <a:buNone/>
            </a:pPr>
            <a:r>
              <a:rPr lang="it-IT" sz="1800" dirty="0" smtClean="0"/>
              <a:t> sviluppato dal professor Wagner e dai </a:t>
            </a:r>
          </a:p>
          <a:p>
            <a:pPr marL="0">
              <a:spcBef>
                <a:spcPts val="0"/>
              </a:spcBef>
              <a:buNone/>
            </a:pPr>
            <a:r>
              <a:rPr lang="it-IT" sz="1800" dirty="0" smtClean="0"/>
              <a:t>suoi colleghi del </a:t>
            </a:r>
            <a:r>
              <a:rPr lang="it-IT" sz="1800" dirty="0" err="1" smtClean="0"/>
              <a:t>MacColl</a:t>
            </a:r>
            <a:r>
              <a:rPr lang="it-IT" sz="1800" dirty="0" smtClean="0"/>
              <a:t> </a:t>
            </a:r>
            <a:r>
              <a:rPr lang="it-IT" sz="1800" dirty="0" err="1" smtClean="0"/>
              <a:t>Istitute</a:t>
            </a:r>
            <a:r>
              <a:rPr lang="it-IT" sz="1800" dirty="0" smtClean="0"/>
              <a:t> </a:t>
            </a:r>
            <a:r>
              <a:rPr lang="it-IT" sz="1800" dirty="0" err="1" smtClean="0"/>
              <a:t>for</a:t>
            </a:r>
            <a:r>
              <a:rPr lang="it-IT" sz="1800" dirty="0" smtClean="0"/>
              <a:t> </a:t>
            </a:r>
          </a:p>
          <a:p>
            <a:pPr marL="0">
              <a:spcBef>
                <a:spcPts val="0"/>
              </a:spcBef>
              <a:buNone/>
            </a:pPr>
            <a:r>
              <a:rPr lang="it-IT" sz="1800" dirty="0" err="1" smtClean="0"/>
              <a:t>Healthcare</a:t>
            </a:r>
            <a:r>
              <a:rPr lang="it-IT" sz="1800" dirty="0" smtClean="0"/>
              <a:t> </a:t>
            </a:r>
            <a:r>
              <a:rPr lang="it-IT" sz="1800" dirty="0" err="1" smtClean="0"/>
              <a:t>Innovation</a:t>
            </a:r>
            <a:r>
              <a:rPr lang="it-IT" sz="1800" dirty="0" smtClean="0"/>
              <a:t>, in California,</a:t>
            </a:r>
          </a:p>
          <a:p>
            <a:pPr marL="0">
              <a:spcBef>
                <a:spcPts val="0"/>
              </a:spcBef>
              <a:buNone/>
            </a:pPr>
            <a:r>
              <a:rPr lang="it-IT" sz="1800" dirty="0" smtClean="0"/>
              <a:t> che suggerisce un approccio attivo tra</a:t>
            </a:r>
          </a:p>
          <a:p>
            <a:pPr marL="0">
              <a:spcBef>
                <a:spcPts val="0"/>
              </a:spcBef>
              <a:buNone/>
            </a:pPr>
            <a:r>
              <a:rPr lang="it-IT" sz="1800" dirty="0" smtClean="0"/>
              <a:t> il personale sanitario e i pazienti stessi.</a:t>
            </a:r>
          </a:p>
          <a:p>
            <a:pPr>
              <a:buNone/>
            </a:pPr>
            <a:endParaRPr lang="it-IT" sz="1800" dirty="0"/>
          </a:p>
        </p:txBody>
      </p:sp>
      <p:pic>
        <p:nvPicPr>
          <p:cNvPr id="14" name="Immagine 13" descr="chronic-care-model_lar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182" y="4008582"/>
            <a:ext cx="4068617" cy="2540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7781"/>
            <a:ext cx="8229600" cy="1653309"/>
          </a:xfrm>
          <a:ln w="38100">
            <a:solidFill>
              <a:srgbClr val="00009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>
            <a:normAutofit fontScale="90000"/>
          </a:bodyPr>
          <a:lstStyle/>
          <a:p>
            <a:pPr algn="l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it-IT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</a:rPr>
              <a:t>Progetto Genovese – Distretto 12</a:t>
            </a:r>
            <a:r>
              <a:rPr lang="it-IT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it-IT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Valbisagno</a:t>
            </a:r>
            <a:r>
              <a:rPr lang="it-IT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it-IT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it-IT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MEDICINA </a:t>
            </a:r>
            <a:r>
              <a:rPr lang="it-IT" sz="27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DI</a:t>
            </a:r>
            <a:r>
              <a:rPr lang="it-IT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 INIZIATIVA – DIABETE</a:t>
            </a:r>
            <a:r>
              <a:rPr lang="it-IT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it-IT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it-IT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DGR   4.5.2012</a:t>
            </a:r>
            <a:endParaRPr lang="it-IT" sz="4000" b="1" dirty="0">
              <a:solidFill>
                <a:schemeClr val="accent1"/>
              </a:solidFill>
              <a:ea typeface="+mj-ea"/>
            </a:endParaRP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>
          <a:xfrm>
            <a:off x="334963" y="1801090"/>
            <a:ext cx="8229600" cy="505690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sz="1800" dirty="0" smtClean="0"/>
              <a:t>La ASL 3 ”Genovese “ e i MMG hanno avviato il progetto finalizzato alla realizzazione di nuove forme di aggregazione tra MMG.</a:t>
            </a:r>
          </a:p>
          <a:p>
            <a:pPr marL="0" indent="0" eaLnBrk="1" hangingPunct="1">
              <a:buNone/>
            </a:pPr>
            <a:r>
              <a:rPr lang="it-IT" altLang="it-IT" sz="2400" b="1" dirty="0" smtClean="0">
                <a:solidFill>
                  <a:srgbClr val="FF0000"/>
                </a:solidFill>
              </a:rPr>
              <a:t>Il distretto 12 si è occupato del DIABETE.</a:t>
            </a:r>
          </a:p>
          <a:p>
            <a:pPr marL="4756150" indent="0" algn="just" eaLnBrk="1" hangingPunct="1">
              <a:buNone/>
            </a:pPr>
            <a:r>
              <a:rPr lang="it-IT" sz="1800" dirty="0" smtClean="0"/>
              <a:t>        </a:t>
            </a:r>
            <a:endParaRPr lang="it-IT" sz="2400" dirty="0" smtClean="0"/>
          </a:p>
          <a:p>
            <a:pPr marL="0" indent="0" eaLnBrk="1" hangingPunct="1">
              <a:buNone/>
            </a:pPr>
            <a:r>
              <a:rPr lang="it-IT" altLang="it-IT" sz="2400" b="1" dirty="0" smtClean="0"/>
              <a:t>     </a:t>
            </a:r>
          </a:p>
        </p:txBody>
      </p:sp>
      <p:sp>
        <p:nvSpPr>
          <p:cNvPr id="25604" name="Rettangolo 4"/>
          <p:cNvSpPr>
            <a:spLocks noChangeArrowheads="1"/>
          </p:cNvSpPr>
          <p:nvPr/>
        </p:nvSpPr>
        <p:spPr bwMode="auto">
          <a:xfrm>
            <a:off x="457200" y="2509838"/>
            <a:ext cx="7889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altLang="it-IT">
              <a:solidFill>
                <a:srgbClr val="4F81BD"/>
              </a:solidFill>
            </a:endParaRPr>
          </a:p>
          <a:p>
            <a:pPr algn="ctr"/>
            <a:endParaRPr lang="it-IT" altLang="it-IT">
              <a:solidFill>
                <a:srgbClr val="4F81BD"/>
              </a:solidFill>
            </a:endParaRPr>
          </a:p>
          <a:p>
            <a:pPr algn="ctr"/>
            <a:endParaRPr lang="it-IT" altLang="it-IT">
              <a:solidFill>
                <a:srgbClr val="4F81BD"/>
              </a:solidFill>
            </a:endParaRPr>
          </a:p>
        </p:txBody>
      </p:sp>
      <p:pic>
        <p:nvPicPr>
          <p:cNvPr id="11" name="Immagine 10" descr="Valbisagno Nuvo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890982"/>
            <a:ext cx="4484255" cy="371587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18943" y="3484883"/>
            <a:ext cx="783577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56150" indent="0" algn="just" eaLnBrk="1" hangingPunct="1">
              <a:buNone/>
            </a:pPr>
            <a:r>
              <a:rPr lang="it-IT" sz="2000" dirty="0" smtClean="0"/>
              <a:t>Il distretto ha un </a:t>
            </a:r>
            <a:r>
              <a:rPr lang="it-IT" sz="2000" dirty="0" smtClean="0"/>
              <a:t>bacino di  </a:t>
            </a:r>
            <a:r>
              <a:rPr lang="it-IT" sz="2000" dirty="0" smtClean="0"/>
              <a:t>130.479 assistiti, </a:t>
            </a:r>
            <a:r>
              <a:rPr lang="it-IT" sz="2000" dirty="0" smtClean="0"/>
              <a:t>con  una  </a:t>
            </a:r>
            <a:r>
              <a:rPr lang="it-IT" sz="2000" dirty="0" smtClean="0"/>
              <a:t>prevalenza di </a:t>
            </a:r>
            <a:r>
              <a:rPr lang="it-IT" sz="2000" dirty="0" smtClean="0"/>
              <a:t>diabete del </a:t>
            </a:r>
            <a:r>
              <a:rPr lang="it-IT" sz="2000" dirty="0" smtClean="0"/>
              <a:t>6% circa. </a:t>
            </a:r>
            <a:r>
              <a:rPr lang="it-IT" sz="2000" dirty="0" smtClean="0"/>
              <a:t> </a:t>
            </a:r>
            <a:r>
              <a:rPr lang="it-IT" altLang="it-IT" sz="2000" dirty="0" smtClean="0"/>
              <a:t>Al </a:t>
            </a:r>
            <a:r>
              <a:rPr lang="it-IT" altLang="it-IT" sz="2000" dirty="0" smtClean="0"/>
              <a:t>progetto </a:t>
            </a:r>
            <a:r>
              <a:rPr lang="it-IT" altLang="it-IT" sz="2000" dirty="0" smtClean="0"/>
              <a:t>hanno aderito 24 </a:t>
            </a:r>
            <a:r>
              <a:rPr lang="it-IT" altLang="it-IT" sz="2000" dirty="0" smtClean="0"/>
              <a:t>MMG</a:t>
            </a:r>
            <a:r>
              <a:rPr lang="it-IT" sz="2000" dirty="0" smtClean="0"/>
              <a:t> per un </a:t>
            </a:r>
            <a:r>
              <a:rPr lang="it-IT" sz="2000" dirty="0" smtClean="0"/>
              <a:t>totale di </a:t>
            </a:r>
            <a:r>
              <a:rPr lang="it-IT" sz="2000" dirty="0" smtClean="0"/>
              <a:t>27440 assistiti, di cui </a:t>
            </a:r>
            <a:r>
              <a:rPr lang="it-IT" sz="2000" u="sng" dirty="0" smtClean="0"/>
              <a:t>2074 </a:t>
            </a:r>
            <a:r>
              <a:rPr lang="it-IT" sz="2000" dirty="0" smtClean="0"/>
              <a:t>diabetici</a:t>
            </a:r>
            <a:r>
              <a:rPr lang="it-IT" sz="2000" dirty="0" smtClean="0"/>
              <a:t>.</a:t>
            </a:r>
          </a:p>
          <a:p>
            <a:endParaRPr lang="it-IT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221673"/>
            <a:ext cx="8229600" cy="6084000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it-IT" sz="2800" dirty="0" smtClean="0"/>
              <a:t>Punti di partenza essenziali per il progetto sono stati il </a:t>
            </a:r>
            <a:r>
              <a:rPr lang="it-IT" sz="2800" b="1" u="sng" dirty="0" smtClean="0"/>
              <a:t>lavoro in team</a:t>
            </a:r>
            <a:r>
              <a:rPr lang="it-IT" sz="2800" dirty="0" smtClean="0"/>
              <a:t>,</a:t>
            </a:r>
            <a:r>
              <a:rPr lang="it-IT" sz="2800" b="1" dirty="0" smtClean="0"/>
              <a:t> </a:t>
            </a:r>
            <a:r>
              <a:rPr lang="it-IT" sz="2800" dirty="0" smtClean="0"/>
              <a:t>secondo obiettivi discussi e concordati (PDTA) e la </a:t>
            </a:r>
            <a:r>
              <a:rPr lang="it-IT" sz="2800" b="1" u="sng" dirty="0" smtClean="0"/>
              <a:t>possibilità di verificare i risultati </a:t>
            </a:r>
            <a:r>
              <a:rPr lang="it-IT" sz="2800" dirty="0" smtClean="0"/>
              <a:t>della propria azione, grazie alla </a:t>
            </a:r>
            <a:r>
              <a:rPr lang="it-IT" sz="2800" b="1" u="sng" dirty="0" smtClean="0"/>
              <a:t>condivisione in rete dei dati.</a:t>
            </a:r>
          </a:p>
          <a:p>
            <a:pPr>
              <a:buNone/>
            </a:pPr>
            <a:r>
              <a:rPr lang="it-IT" dirty="0" smtClean="0"/>
              <a:t>                                       </a:t>
            </a:r>
          </a:p>
          <a:p>
            <a:pPr>
              <a:buNone/>
            </a:pPr>
            <a:r>
              <a:rPr lang="it-IT" sz="2000" b="1" dirty="0" smtClean="0"/>
              <a:t>                                                               </a:t>
            </a:r>
            <a:r>
              <a:rPr lang="it-IT" sz="1800" b="1" dirty="0">
                <a:solidFill>
                  <a:schemeClr val="accent1"/>
                </a:solidFill>
                <a:ea typeface="+mn-ea"/>
              </a:rPr>
              <a:t>MILLEWIN</a:t>
            </a:r>
            <a:r>
              <a:rPr lang="it-IT" sz="2000" b="1" dirty="0" smtClean="0"/>
              <a:t> </a:t>
            </a:r>
          </a:p>
          <a:p>
            <a:pPr>
              <a:buNone/>
            </a:pPr>
            <a:r>
              <a:rPr lang="it-IT" sz="2000" dirty="0" smtClean="0"/>
              <a:t>                                                               programma di cartella clinica</a:t>
            </a:r>
          </a:p>
          <a:p>
            <a:pPr>
              <a:buNone/>
            </a:pPr>
            <a:r>
              <a:rPr lang="it-IT" sz="2000" dirty="0" smtClean="0"/>
              <a:t>                                                               informatizzato    </a:t>
            </a:r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endParaRPr lang="it-IT" sz="2000" dirty="0" smtClean="0"/>
          </a:p>
          <a:p>
            <a:pPr algn="just">
              <a:buNone/>
            </a:pPr>
            <a:r>
              <a:rPr lang="it-IT" sz="2000" dirty="0" smtClean="0"/>
              <a:t>L’analisi dei risultati è stata resa</a:t>
            </a:r>
          </a:p>
          <a:p>
            <a:pPr algn="just">
              <a:buNone/>
            </a:pPr>
            <a:r>
              <a:rPr lang="it-IT" sz="2000" dirty="0" smtClean="0"/>
              <a:t> possibile da un software di</a:t>
            </a:r>
          </a:p>
          <a:p>
            <a:pPr algn="just">
              <a:buNone/>
            </a:pPr>
            <a:r>
              <a:rPr lang="it-IT" sz="2000" dirty="0" smtClean="0"/>
              <a:t> estrazione fornito da </a:t>
            </a:r>
            <a:r>
              <a:rPr lang="it-IT" sz="2000" b="1" dirty="0" err="1" smtClean="0"/>
              <a:t>Netmedica</a:t>
            </a:r>
            <a:endParaRPr lang="it-IT" sz="2000" b="1" dirty="0" smtClean="0"/>
          </a:p>
          <a:p>
            <a:pPr algn="just">
              <a:buNone/>
            </a:pPr>
            <a:r>
              <a:rPr lang="it-IT" sz="2000" dirty="0" smtClean="0"/>
              <a:t> Italia, società costituita da </a:t>
            </a:r>
          </a:p>
          <a:p>
            <a:pPr algn="just">
              <a:buNone/>
            </a:pPr>
            <a:r>
              <a:rPr lang="it-IT" sz="2000" dirty="0" err="1" smtClean="0"/>
              <a:t>Federsanità</a:t>
            </a:r>
            <a:r>
              <a:rPr lang="it-IT" sz="2000" dirty="0" smtClean="0"/>
              <a:t> ANCI e da FIMMG</a:t>
            </a:r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8" name="Immagine 7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064" y="4073640"/>
            <a:ext cx="3830027" cy="2268000"/>
          </a:xfrm>
          <a:prstGeom prst="rect">
            <a:avLst/>
          </a:prstGeom>
        </p:spPr>
      </p:pic>
      <p:pic>
        <p:nvPicPr>
          <p:cNvPr id="6" name="Immagine 5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05891"/>
            <a:ext cx="3440545" cy="2262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 smtClean="0">
                <a:solidFill>
                  <a:schemeClr val="accent1"/>
                </a:solidFill>
              </a:rPr>
              <a:t> </a:t>
            </a:r>
            <a:r>
              <a:rPr lang="it-IT" sz="3600" b="1" dirty="0" smtClean="0">
                <a:solidFill>
                  <a:schemeClr val="accent1"/>
                </a:solidFill>
              </a:rPr>
              <a:t>PDTA concordati e condivisi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74618"/>
            <a:ext cx="8229600" cy="500610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ts val="2400"/>
              </a:spcBef>
              <a:buFontTx/>
              <a:buChar char="-"/>
            </a:pPr>
            <a:endParaRPr lang="it-IT" sz="800" dirty="0" smtClean="0"/>
          </a:p>
          <a:p>
            <a:pPr>
              <a:spcBef>
                <a:spcPts val="0"/>
              </a:spcBef>
              <a:buFontTx/>
              <a:buChar char="-"/>
            </a:pPr>
            <a:r>
              <a:rPr lang="it-IT" sz="2200" dirty="0" smtClean="0"/>
              <a:t>ECG </a:t>
            </a:r>
            <a:r>
              <a:rPr lang="it-IT" sz="2200" dirty="0" smtClean="0"/>
              <a:t>→ ogni anno       </a:t>
            </a:r>
          </a:p>
          <a:p>
            <a:pPr>
              <a:buFontTx/>
              <a:buChar char="-"/>
            </a:pPr>
            <a:r>
              <a:rPr lang="it-IT" sz="2200" dirty="0" smtClean="0"/>
              <a:t>Emoglobina </a:t>
            </a:r>
            <a:r>
              <a:rPr lang="it-IT" sz="2200" dirty="0" err="1" smtClean="0"/>
              <a:t>glicata</a:t>
            </a:r>
            <a:r>
              <a:rPr lang="it-IT" sz="2200" dirty="0" smtClean="0"/>
              <a:t>, glicemia, esame completo delle urine → ogni sei mesi</a:t>
            </a:r>
          </a:p>
          <a:p>
            <a:pPr>
              <a:buNone/>
            </a:pPr>
            <a:r>
              <a:rPr lang="it-IT" sz="2200" dirty="0" smtClean="0"/>
              <a:t>-	Colesterolo LDL → ogni anno</a:t>
            </a:r>
          </a:p>
          <a:p>
            <a:pPr>
              <a:buNone/>
            </a:pPr>
            <a:r>
              <a:rPr lang="it-IT" sz="2200" dirty="0" smtClean="0"/>
              <a:t>-	Fondo oculare → ogni due anni</a:t>
            </a:r>
          </a:p>
          <a:p>
            <a:pPr>
              <a:buNone/>
            </a:pPr>
            <a:r>
              <a:rPr lang="it-IT" sz="2200" dirty="0" smtClean="0"/>
              <a:t>-	P.A. → ogni sei mesi</a:t>
            </a:r>
          </a:p>
          <a:p>
            <a:pPr>
              <a:buNone/>
            </a:pPr>
            <a:r>
              <a:rPr lang="it-IT" sz="2200" dirty="0" smtClean="0"/>
              <a:t>-	BMI → ogni sei mesi</a:t>
            </a:r>
          </a:p>
          <a:p>
            <a:pPr>
              <a:buFontTx/>
              <a:buChar char="-"/>
            </a:pPr>
            <a:r>
              <a:rPr lang="it-IT" sz="2200" dirty="0" smtClean="0"/>
              <a:t>E.O. piede diabetico → ogni anno</a:t>
            </a:r>
          </a:p>
          <a:p>
            <a:pPr>
              <a:buNone/>
            </a:pPr>
            <a:r>
              <a:rPr lang="it-IT" sz="2200" dirty="0" smtClean="0"/>
              <a:t>-    GFR stimato con la formula MDRD ( </a:t>
            </a:r>
            <a:r>
              <a:rPr lang="it-IT" sz="2200" dirty="0" err="1" smtClean="0"/>
              <a:t>Modification</a:t>
            </a:r>
            <a:r>
              <a:rPr lang="it-IT" sz="2200" dirty="0" smtClean="0"/>
              <a:t> </a:t>
            </a:r>
            <a:r>
              <a:rPr lang="it-IT" sz="2200" dirty="0" err="1" smtClean="0"/>
              <a:t>of</a:t>
            </a:r>
            <a:r>
              <a:rPr lang="it-IT" sz="2200" dirty="0" smtClean="0"/>
              <a:t> Diet in </a:t>
            </a:r>
            <a:r>
              <a:rPr lang="it-IT" sz="2200" dirty="0" err="1" smtClean="0"/>
              <a:t>Renal</a:t>
            </a:r>
            <a:r>
              <a:rPr lang="it-IT" sz="2200" dirty="0" smtClean="0"/>
              <a:t> </a:t>
            </a:r>
            <a:r>
              <a:rPr lang="it-IT" sz="2200" dirty="0" err="1" smtClean="0"/>
              <a:t>Disease</a:t>
            </a:r>
            <a:r>
              <a:rPr lang="it-IT" sz="2200" dirty="0" smtClean="0"/>
              <a:t>) → ogni anno</a:t>
            </a:r>
          </a:p>
          <a:p>
            <a:pPr>
              <a:buNone/>
            </a:pPr>
            <a:r>
              <a:rPr lang="it-IT" sz="2200" dirty="0" smtClean="0"/>
              <a:t>-	colesterolo totale, colesterolo HDL, trigliceridi, creatinina, microalbuminuria, uricemia → ogni anno </a:t>
            </a:r>
          </a:p>
          <a:p>
            <a:pPr>
              <a:buNone/>
            </a:pPr>
            <a:endParaRPr lang="it-IT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147782"/>
            <a:ext cx="8229600" cy="785092"/>
          </a:xfrm>
        </p:spPr>
        <p:txBody>
          <a:bodyPr/>
          <a:lstStyle/>
          <a:p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1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Fotografia della situazione iniziale al tempo zero – </a:t>
            </a:r>
            <a:r>
              <a:rPr lang="it-IT" sz="18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giugno 2014 </a:t>
            </a:r>
            <a:r>
              <a:rPr lang="it-IT" sz="1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(parziale dei dati dei MMG coinvolti nel progetto)</a:t>
            </a: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dirty="0"/>
          </a:p>
        </p:txBody>
      </p:sp>
      <p:pic>
        <p:nvPicPr>
          <p:cNvPr id="9" name="Segnaposto contenuto 8" descr="Tabella finale_Corretta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5018" y="932873"/>
            <a:ext cx="4775200" cy="4211781"/>
          </a:xfrm>
          <a:prstGeom prst="rect">
            <a:avLst/>
          </a:prstGeom>
        </p:spPr>
      </p:pic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>
          <a:xfrm>
            <a:off x="532938" y="5456845"/>
            <a:ext cx="8021782" cy="1274618"/>
          </a:xfrm>
        </p:spPr>
        <p:txBody>
          <a:bodyPr/>
          <a:lstStyle/>
          <a:p>
            <a:pPr marL="0" algn="just">
              <a:buNone/>
            </a:pPr>
            <a:r>
              <a:rPr lang="it-IT" sz="1200" dirty="0" smtClean="0"/>
              <a:t>Evidenziate tre colonne relative a tre MMG, che dimostrano  </a:t>
            </a:r>
            <a:r>
              <a:rPr lang="it-IT" sz="1200" b="1" dirty="0" smtClean="0"/>
              <a:t>estrema disomogeneità dei dati </a:t>
            </a:r>
            <a:r>
              <a:rPr lang="it-IT" sz="1200" dirty="0" smtClean="0"/>
              <a:t>dovuta ad una mancanza di schemi standardizzati e condivisi, su cui basare il proprio lavoro. </a:t>
            </a:r>
          </a:p>
          <a:p>
            <a:pPr marL="0" algn="just">
              <a:buNone/>
            </a:pPr>
            <a:r>
              <a:rPr lang="it-IT" sz="1200" dirty="0" smtClean="0"/>
              <a:t>Questo non vuole dimostrare il miglior lavoro di un medico rispetto ad un altro, bensì la </a:t>
            </a:r>
            <a:r>
              <a:rPr lang="it-IT" sz="1200" u="sng" dirty="0" smtClean="0"/>
              <a:t>necessità di processi diagnostici terapeutici standardizzati</a:t>
            </a:r>
            <a:r>
              <a:rPr lang="it-IT" sz="1200" dirty="0" smtClean="0"/>
              <a:t>, di una </a:t>
            </a:r>
            <a:r>
              <a:rPr lang="it-IT" sz="1200" u="sng" dirty="0" smtClean="0"/>
              <a:t>attenta registrazione dei dati </a:t>
            </a:r>
            <a:r>
              <a:rPr lang="it-IT" sz="1200" dirty="0" smtClean="0"/>
              <a:t>e </a:t>
            </a:r>
            <a:r>
              <a:rPr lang="it-IT" sz="1200" u="sng" dirty="0" smtClean="0"/>
              <a:t>l’utilità del self </a:t>
            </a:r>
            <a:r>
              <a:rPr lang="it-IT" sz="1200" u="sng" dirty="0" err="1" smtClean="0"/>
              <a:t>audit</a:t>
            </a:r>
            <a:r>
              <a:rPr lang="it-IT" sz="1200" dirty="0" smtClean="0"/>
              <a:t> per mantenere il corretto livello assistenziale e non rischiare di perdere alcuni elementi importanti nella cura del paziente diabetico.</a:t>
            </a:r>
          </a:p>
          <a:p>
            <a:pPr marL="0">
              <a:buNone/>
            </a:pPr>
            <a:endParaRPr lang="it-IT" sz="1200" dirty="0" smtClean="0"/>
          </a:p>
          <a:p>
            <a:pPr>
              <a:buNone/>
            </a:pPr>
            <a:endParaRPr lang="it-IT" sz="1200" dirty="0"/>
          </a:p>
        </p:txBody>
      </p:sp>
      <p:sp>
        <p:nvSpPr>
          <p:cNvPr id="5" name="Rettangolo 4"/>
          <p:cNvSpPr/>
          <p:nvPr/>
        </p:nvSpPr>
        <p:spPr>
          <a:xfrm>
            <a:off x="5874327" y="1237673"/>
            <a:ext cx="2983345" cy="4511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it-IT" dirty="0" smtClean="0"/>
              <a:t> 2 HbA1c /anno</a:t>
            </a:r>
            <a:endParaRPr lang="it-IT" dirty="0" smtClean="0"/>
          </a:p>
          <a:p>
            <a:pPr>
              <a:lnSpc>
                <a:spcPts val="1900"/>
              </a:lnSpc>
            </a:pPr>
            <a:r>
              <a:rPr lang="it-IT" sz="1200" b="1" dirty="0" smtClean="0">
                <a:solidFill>
                  <a:srgbClr val="FF9933"/>
                </a:solidFill>
              </a:rPr>
              <a:t>	MMG7        </a:t>
            </a:r>
            <a:r>
              <a:rPr lang="it-IT" sz="1200" b="1" dirty="0" smtClean="0">
                <a:solidFill>
                  <a:srgbClr val="FF9933"/>
                </a:solidFill>
              </a:rPr>
              <a:t>→    8,99 %</a:t>
            </a:r>
          </a:p>
          <a:p>
            <a:pPr>
              <a:lnSpc>
                <a:spcPts val="1900"/>
              </a:lnSpc>
            </a:pPr>
            <a:r>
              <a:rPr lang="it-IT" sz="1200" b="1" dirty="0" smtClean="0">
                <a:solidFill>
                  <a:srgbClr val="FF0000"/>
                </a:solidFill>
              </a:rPr>
              <a:t>	MMG9         </a:t>
            </a:r>
            <a:r>
              <a:rPr lang="it-IT" sz="1200" b="1" dirty="0" smtClean="0">
                <a:solidFill>
                  <a:srgbClr val="FF0000"/>
                </a:solidFill>
              </a:rPr>
              <a:t>→    0,00 %</a:t>
            </a:r>
          </a:p>
          <a:p>
            <a:pPr>
              <a:lnSpc>
                <a:spcPts val="1900"/>
              </a:lnSpc>
            </a:pPr>
            <a:r>
              <a:rPr lang="it-IT" sz="1200" b="1" dirty="0" smtClean="0">
                <a:solidFill>
                  <a:srgbClr val="00B050"/>
                </a:solidFill>
              </a:rPr>
              <a:t>	MMG13      </a:t>
            </a:r>
            <a:r>
              <a:rPr lang="it-IT" sz="1200" b="1" dirty="0" smtClean="0">
                <a:solidFill>
                  <a:srgbClr val="00B050"/>
                </a:solidFill>
              </a:rPr>
              <a:t>→     22,07 %</a:t>
            </a:r>
          </a:p>
          <a:p>
            <a:pPr>
              <a:lnSpc>
                <a:spcPts val="1900"/>
              </a:lnSpc>
            </a:pPr>
            <a:endParaRPr lang="it-IT" b="1" dirty="0" smtClean="0"/>
          </a:p>
          <a:p>
            <a:pPr>
              <a:lnSpc>
                <a:spcPts val="1900"/>
              </a:lnSpc>
              <a:buFontTx/>
              <a:buChar char="-"/>
            </a:pPr>
            <a:r>
              <a:rPr lang="it-IT" dirty="0" smtClean="0"/>
              <a:t> LDL </a:t>
            </a:r>
            <a:r>
              <a:rPr lang="it-IT" dirty="0" smtClean="0"/>
              <a:t>&lt; 100 /anno</a:t>
            </a:r>
            <a:endParaRPr lang="it-IT" dirty="0" smtClean="0"/>
          </a:p>
          <a:p>
            <a:pPr>
              <a:lnSpc>
                <a:spcPts val="1900"/>
              </a:lnSpc>
            </a:pPr>
            <a:r>
              <a:rPr lang="it-IT" sz="1200" b="1" dirty="0" smtClean="0">
                <a:solidFill>
                  <a:srgbClr val="FF9933"/>
                </a:solidFill>
              </a:rPr>
              <a:t>	MMG7        </a:t>
            </a:r>
            <a:r>
              <a:rPr lang="it-IT" sz="1200" b="1" dirty="0" smtClean="0">
                <a:solidFill>
                  <a:srgbClr val="FF9933"/>
                </a:solidFill>
              </a:rPr>
              <a:t>→    5,72 % </a:t>
            </a:r>
          </a:p>
          <a:p>
            <a:pPr>
              <a:lnSpc>
                <a:spcPts val="1900"/>
              </a:lnSpc>
            </a:pPr>
            <a:r>
              <a:rPr lang="it-IT" sz="1200" b="1" dirty="0" smtClean="0">
                <a:solidFill>
                  <a:srgbClr val="FF0000"/>
                </a:solidFill>
              </a:rPr>
              <a:t>	MMG9        </a:t>
            </a:r>
            <a:r>
              <a:rPr lang="it-IT" sz="1200" b="1" dirty="0" smtClean="0">
                <a:solidFill>
                  <a:srgbClr val="FF0000"/>
                </a:solidFill>
              </a:rPr>
              <a:t>→    0,00 %</a:t>
            </a:r>
          </a:p>
          <a:p>
            <a:pPr>
              <a:lnSpc>
                <a:spcPts val="1900"/>
              </a:lnSpc>
            </a:pPr>
            <a:r>
              <a:rPr lang="it-IT" sz="1200" b="1" dirty="0" smtClean="0">
                <a:solidFill>
                  <a:srgbClr val="00B050"/>
                </a:solidFill>
              </a:rPr>
              <a:t>	MMG13      </a:t>
            </a:r>
            <a:r>
              <a:rPr lang="it-IT" sz="1200" b="1" dirty="0" smtClean="0">
                <a:solidFill>
                  <a:srgbClr val="00B050"/>
                </a:solidFill>
              </a:rPr>
              <a:t>→    23,45 %</a:t>
            </a:r>
          </a:p>
          <a:p>
            <a:pPr>
              <a:lnSpc>
                <a:spcPts val="1900"/>
              </a:lnSpc>
            </a:pPr>
            <a:endParaRPr lang="it-IT" sz="1200" b="1" dirty="0" smtClean="0">
              <a:solidFill>
                <a:srgbClr val="00B050"/>
              </a:solidFill>
            </a:endParaRPr>
          </a:p>
          <a:p>
            <a:pPr>
              <a:lnSpc>
                <a:spcPts val="1900"/>
              </a:lnSpc>
              <a:buFontTx/>
              <a:buChar char="-"/>
            </a:pPr>
            <a:r>
              <a:rPr lang="it-IT" dirty="0" smtClean="0"/>
              <a:t> PA </a:t>
            </a:r>
            <a:r>
              <a:rPr lang="it-IT" dirty="0" smtClean="0"/>
              <a:t>/anno</a:t>
            </a:r>
          </a:p>
          <a:p>
            <a:pPr>
              <a:lnSpc>
                <a:spcPts val="1900"/>
              </a:lnSpc>
            </a:pPr>
            <a:r>
              <a:rPr lang="it-IT" sz="1200" b="1" dirty="0" smtClean="0">
                <a:solidFill>
                  <a:srgbClr val="FF9933"/>
                </a:solidFill>
              </a:rPr>
              <a:t>	MMG7        </a:t>
            </a:r>
            <a:r>
              <a:rPr lang="it-IT" sz="1200" b="1" dirty="0" smtClean="0">
                <a:solidFill>
                  <a:srgbClr val="FF9933"/>
                </a:solidFill>
              </a:rPr>
              <a:t>→    49,44 % </a:t>
            </a:r>
          </a:p>
          <a:p>
            <a:pPr>
              <a:lnSpc>
                <a:spcPts val="1900"/>
              </a:lnSpc>
            </a:pPr>
            <a:r>
              <a:rPr lang="it-IT" sz="1200" b="1" dirty="0" smtClean="0">
                <a:solidFill>
                  <a:srgbClr val="FF0000"/>
                </a:solidFill>
              </a:rPr>
              <a:t>	MMG9        </a:t>
            </a:r>
            <a:r>
              <a:rPr lang="it-IT" sz="1200" b="1" dirty="0" smtClean="0">
                <a:solidFill>
                  <a:srgbClr val="FF0000"/>
                </a:solidFill>
              </a:rPr>
              <a:t>→    11,76 %</a:t>
            </a:r>
          </a:p>
          <a:p>
            <a:pPr>
              <a:lnSpc>
                <a:spcPts val="1900"/>
              </a:lnSpc>
            </a:pPr>
            <a:r>
              <a:rPr lang="it-IT" sz="1200" b="1" dirty="0" smtClean="0">
                <a:solidFill>
                  <a:srgbClr val="00B050"/>
                </a:solidFill>
              </a:rPr>
              <a:t>	MMG13      </a:t>
            </a:r>
            <a:r>
              <a:rPr lang="it-IT" sz="1200" b="1" dirty="0" smtClean="0">
                <a:solidFill>
                  <a:srgbClr val="00B050"/>
                </a:solidFill>
              </a:rPr>
              <a:t>→    59,30 %</a:t>
            </a:r>
            <a:endParaRPr lang="it-IT" sz="1200" dirty="0" smtClean="0"/>
          </a:p>
          <a:p>
            <a:pPr>
              <a:lnSpc>
                <a:spcPts val="1900"/>
              </a:lnSpc>
            </a:pPr>
            <a:endParaRPr lang="it-IT" sz="1200" dirty="0" smtClean="0"/>
          </a:p>
          <a:p>
            <a:pPr>
              <a:lnSpc>
                <a:spcPts val="1900"/>
              </a:lnSpc>
            </a:pPr>
            <a:r>
              <a:rPr lang="it-IT" dirty="0" smtClean="0"/>
              <a:t>   </a:t>
            </a:r>
          </a:p>
          <a:p>
            <a:pPr>
              <a:lnSpc>
                <a:spcPts val="1900"/>
              </a:lnSpc>
              <a:buFontTx/>
              <a:buChar char="-"/>
            </a:pPr>
            <a:endParaRPr lang="it-IT" dirty="0" smtClean="0"/>
          </a:p>
          <a:p>
            <a:pPr>
              <a:lnSpc>
                <a:spcPts val="1900"/>
              </a:lnSpc>
            </a:pPr>
            <a:endParaRPr lang="it-IT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166256"/>
            <a:ext cx="7391401" cy="766618"/>
          </a:xfrm>
        </p:spPr>
        <p:txBody>
          <a:bodyPr/>
          <a:lstStyle/>
          <a:p>
            <a:r>
              <a:rPr lang="it-IT" sz="28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Indicatori di processo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valori che ci indicano se sono stati eseguiti interventi corretti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4654" y="1191491"/>
            <a:ext cx="3297381" cy="29433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400" b="1" dirty="0" smtClean="0"/>
              <a:t>Media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GIUGNO 2014    </a:t>
            </a:r>
            <a:r>
              <a:rPr lang="it-IT" dirty="0" smtClean="0"/>
              <a:t>  MAGGIO </a:t>
            </a:r>
            <a:r>
              <a:rPr lang="it-IT" dirty="0" smtClean="0"/>
              <a:t>2015</a:t>
            </a:r>
          </a:p>
          <a:p>
            <a:pPr>
              <a:buNone/>
            </a:pPr>
            <a:r>
              <a:rPr lang="it-IT" b="1" dirty="0" smtClean="0"/>
              <a:t>     </a:t>
            </a:r>
            <a:r>
              <a:rPr lang="it-IT" sz="2000" b="1" dirty="0" smtClean="0">
                <a:solidFill>
                  <a:srgbClr val="FF0000"/>
                </a:solidFill>
              </a:rPr>
              <a:t>22,03%                   36,08%             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1600" dirty="0" smtClean="0"/>
              <a:t>Evidente netto miglioramento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sz="1400" dirty="0"/>
          </a:p>
        </p:txBody>
      </p:sp>
      <p:pic>
        <p:nvPicPr>
          <p:cNvPr id="9" name="Immagine 8" descr="C:\Documents and Settings\Utente\Desktop\DIABETE_VALE\Indicatori di process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191491"/>
            <a:ext cx="3708402" cy="23829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Freccia a destra 5"/>
          <p:cNvSpPr/>
          <p:nvPr/>
        </p:nvSpPr>
        <p:spPr>
          <a:xfrm>
            <a:off x="4322618" y="1972246"/>
            <a:ext cx="82203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>
            <a:off x="6834909" y="1570182"/>
            <a:ext cx="452582" cy="402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>
            <a:off x="6216073" y="1570182"/>
            <a:ext cx="452582" cy="402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egnaposto contenuto 17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984836" cy="192024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it-IT" dirty="0" smtClean="0"/>
              <a:t>Tra gli </a:t>
            </a:r>
            <a:r>
              <a:rPr lang="it-IT" b="1" u="sng" dirty="0" smtClean="0"/>
              <a:t>indicatori di processo</a:t>
            </a:r>
            <a:r>
              <a:rPr lang="it-IT" dirty="0" smtClean="0"/>
              <a:t> che hanno subito maggiore variazione da giugno 2014 a maggio 2015, evidenzio : </a:t>
            </a:r>
          </a:p>
          <a:p>
            <a:pPr marL="0" lvl="0" indent="0" algn="just">
              <a:buFontTx/>
              <a:buChar char="-"/>
            </a:pPr>
            <a:r>
              <a:rPr lang="it-IT" dirty="0" smtClean="0"/>
              <a:t> la </a:t>
            </a:r>
            <a:r>
              <a:rPr lang="it-IT" dirty="0" smtClean="0"/>
              <a:t>percentuale degli assistiti diabetici </a:t>
            </a:r>
            <a:r>
              <a:rPr lang="it-IT" i="1" dirty="0" smtClean="0"/>
              <a:t>con valutazione annuale del piede diabetico;</a:t>
            </a:r>
            <a:endParaRPr lang="it-IT" dirty="0" smtClean="0"/>
          </a:p>
          <a:p>
            <a:pPr marL="0" lvl="0" indent="0" algn="just">
              <a:buFontTx/>
              <a:buChar char="-"/>
            </a:pPr>
            <a:r>
              <a:rPr lang="it-IT" dirty="0" smtClean="0"/>
              <a:t> la </a:t>
            </a:r>
            <a:r>
              <a:rPr lang="it-IT" dirty="0" smtClean="0"/>
              <a:t>percentuale degli assistiti </a:t>
            </a:r>
            <a:r>
              <a:rPr lang="it-IT" i="1" dirty="0" smtClean="0"/>
              <a:t>diabetici con esame del </a:t>
            </a:r>
            <a:r>
              <a:rPr lang="it-IT" i="1" dirty="0" err="1" smtClean="0"/>
              <a:t>fundus</a:t>
            </a:r>
            <a:r>
              <a:rPr lang="it-IT" i="1" dirty="0" smtClean="0"/>
              <a:t> oculare effettuato negli ultimi due anni;</a:t>
            </a:r>
          </a:p>
          <a:p>
            <a:pPr marL="0" lvl="0" indent="0">
              <a:buFontTx/>
              <a:buChar char="-"/>
            </a:pPr>
            <a:r>
              <a:rPr lang="it-IT" dirty="0" smtClean="0"/>
              <a:t> la </a:t>
            </a:r>
            <a:r>
              <a:rPr lang="it-IT" dirty="0" smtClean="0"/>
              <a:t>percentuale degli assistiti diabetici </a:t>
            </a:r>
            <a:r>
              <a:rPr lang="it-IT" i="1" dirty="0" smtClean="0"/>
              <a:t>con misurazione annuale della microalbuminuria.</a:t>
            </a: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Bisogna tener conto che le variazioni dei risultati potrebbero essere dovute ad un miglioramento effettivo dell’operato dei medici, ma anche ad una migliore registrazione dei dati, in particolare per il </a:t>
            </a:r>
            <a:r>
              <a:rPr lang="it-IT" i="1" dirty="0" smtClean="0"/>
              <a:t>BMI</a:t>
            </a:r>
            <a:r>
              <a:rPr lang="it-IT" dirty="0" smtClean="0"/>
              <a:t> e la </a:t>
            </a:r>
            <a:r>
              <a:rPr lang="it-IT" i="1" dirty="0" smtClean="0"/>
              <a:t>pressione arteriosa</a:t>
            </a:r>
            <a:r>
              <a:rPr lang="it-IT" dirty="0" smtClean="0"/>
              <a:t>. </a:t>
            </a:r>
          </a:p>
          <a:p>
            <a:endParaRPr lang="it-IT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>
            <a:off x="1016000" y="5043055"/>
            <a:ext cx="7019636" cy="1129145"/>
          </a:xfrm>
        </p:spPr>
        <p:txBody>
          <a:bodyPr/>
          <a:lstStyle/>
          <a:p>
            <a:r>
              <a:rPr lang="it-IT" sz="1800" dirty="0" smtClean="0"/>
              <a:t>Dal punto di vista statistico, è stata valutata la </a:t>
            </a:r>
            <a:r>
              <a:rPr lang="it-IT" sz="1800" b="1" u="sng" dirty="0" smtClean="0"/>
              <a:t>significatività</a:t>
            </a:r>
            <a:r>
              <a:rPr lang="it-IT" sz="1800" dirty="0" smtClean="0"/>
              <a:t> </a:t>
            </a:r>
            <a:r>
              <a:rPr lang="it-IT" sz="1800" dirty="0" smtClean="0"/>
              <a:t>degli </a:t>
            </a:r>
            <a:r>
              <a:rPr lang="it-IT" sz="1800" dirty="0" smtClean="0"/>
              <a:t>indicatori di processo, tramite il test di Fisher, e tutti sono risultati significativi con una P&lt;0,001.</a:t>
            </a:r>
          </a:p>
          <a:p>
            <a:endParaRPr lang="it-IT" sz="1800" dirty="0"/>
          </a:p>
        </p:txBody>
      </p:sp>
      <p:pic>
        <p:nvPicPr>
          <p:cNvPr id="8" name="Segnaposto immagine 7" descr="C:\Documents and Settings\Utente\Desktop\DIABETE_VALE\immagini diabete\3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8951" r="8951"/>
          <a:stretch>
            <a:fillRect/>
          </a:stretch>
        </p:blipFill>
        <p:spPr bwMode="auto">
          <a:xfrm>
            <a:off x="323273" y="471055"/>
            <a:ext cx="5421745" cy="42949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5" name="Freccia a sinistra 4"/>
          <p:cNvSpPr/>
          <p:nvPr/>
        </p:nvSpPr>
        <p:spPr>
          <a:xfrm>
            <a:off x="5874328" y="2353102"/>
            <a:ext cx="628073" cy="34391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631709" y="1080655"/>
            <a:ext cx="2272146" cy="32265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/>
              <a:t>Grafico radar 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pPr>
              <a:lnSpc>
                <a:spcPts val="1400"/>
              </a:lnSpc>
              <a:buFont typeface="Arial" pitchFamily="34" charset="0"/>
              <a:buChar char="•"/>
            </a:pPr>
            <a:r>
              <a:rPr lang="it-IT" sz="1600" dirty="0" smtClean="0"/>
              <a:t>Linea </a:t>
            </a:r>
            <a:r>
              <a:rPr lang="it-IT" sz="1600" dirty="0" smtClean="0">
                <a:solidFill>
                  <a:srgbClr val="0070C0"/>
                </a:solidFill>
              </a:rPr>
              <a:t>interna</a:t>
            </a:r>
            <a:r>
              <a:rPr lang="it-IT" sz="1600" dirty="0" smtClean="0">
                <a:solidFill>
                  <a:srgbClr val="3399FF"/>
                </a:solidFill>
              </a:rPr>
              <a:t> </a:t>
            </a:r>
            <a:endParaRPr lang="it-IT" sz="1600" dirty="0" smtClean="0">
              <a:solidFill>
                <a:srgbClr val="3399FF"/>
              </a:solidFill>
            </a:endParaRPr>
          </a:p>
          <a:p>
            <a:pPr>
              <a:lnSpc>
                <a:spcPts val="1400"/>
              </a:lnSpc>
            </a:pPr>
            <a:r>
              <a:rPr lang="it-IT" sz="1600" dirty="0" smtClean="0"/>
              <a:t>            =  </a:t>
            </a:r>
          </a:p>
          <a:p>
            <a:pPr>
              <a:lnSpc>
                <a:spcPts val="1400"/>
              </a:lnSpc>
            </a:pPr>
            <a:r>
              <a:rPr lang="it-IT" sz="1600" dirty="0" smtClean="0"/>
              <a:t>     tempo </a:t>
            </a:r>
            <a:r>
              <a:rPr lang="it-IT" sz="1600" dirty="0" smtClean="0"/>
              <a:t>zero</a:t>
            </a:r>
          </a:p>
          <a:p>
            <a:pPr>
              <a:lnSpc>
                <a:spcPts val="1400"/>
              </a:lnSpc>
            </a:pPr>
            <a:endParaRPr lang="it-IT" sz="1600" dirty="0" smtClean="0"/>
          </a:p>
          <a:p>
            <a:pPr>
              <a:lnSpc>
                <a:spcPts val="1400"/>
              </a:lnSpc>
            </a:pPr>
            <a:endParaRPr lang="it-IT" sz="1600" dirty="0" smtClean="0"/>
          </a:p>
          <a:p>
            <a:pPr>
              <a:lnSpc>
                <a:spcPts val="14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t-IT" sz="1600" dirty="0" smtClean="0"/>
              <a:t>Tre linee intermedie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it-IT" sz="1600" dirty="0" smtClean="0"/>
              <a:t>             = 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it-IT" sz="1600" dirty="0" smtClean="0"/>
              <a:t>  valutazioni </a:t>
            </a:r>
            <a:r>
              <a:rPr lang="it-IT" sz="1600" dirty="0" smtClean="0"/>
              <a:t>trimestrali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endParaRPr lang="it-IT" sz="1600" dirty="0" smtClean="0"/>
          </a:p>
          <a:p>
            <a:pPr>
              <a:lnSpc>
                <a:spcPts val="1400"/>
              </a:lnSpc>
              <a:spcBef>
                <a:spcPts val="0"/>
              </a:spcBef>
            </a:pPr>
            <a:endParaRPr lang="it-IT" sz="1500" dirty="0" smtClean="0"/>
          </a:p>
          <a:p>
            <a:pPr>
              <a:lnSpc>
                <a:spcPts val="14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t-IT" sz="1600" dirty="0" smtClean="0"/>
              <a:t>Linea </a:t>
            </a:r>
            <a:r>
              <a:rPr lang="it-IT" sz="1600" dirty="0" smtClean="0">
                <a:solidFill>
                  <a:srgbClr val="FF0000"/>
                </a:solidFill>
              </a:rPr>
              <a:t>esterna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it-IT" sz="1600" dirty="0" smtClean="0"/>
              <a:t>              = 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it-IT" sz="1600" dirty="0" smtClean="0"/>
              <a:t>       valori finali</a:t>
            </a:r>
          </a:p>
          <a:p>
            <a:r>
              <a:rPr lang="it-IT" sz="1600" dirty="0" smtClean="0">
                <a:solidFill>
                  <a:srgbClr val="FF0000"/>
                </a:solidFill>
              </a:rPr>
              <a:t> </a:t>
            </a:r>
            <a:endParaRPr lang="it-IT" sz="1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4222</TotalTime>
  <Words>718</Words>
  <Application>Microsoft Office PowerPoint</Application>
  <PresentationFormat>Presentazione su schermo (4:3)</PresentationFormat>
  <Paragraphs>147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   “Diabete e medicina di iniziativa: resoconto di una sperimentazione annuale condotta in una vallata genovese”  </vt:lpstr>
      <vt:lpstr>Diabete Mellito</vt:lpstr>
      <vt:lpstr>con interventi capaci di prevenire l’evoluzione e le complicanze delle malattie  per una MIGLIORE QUALITÁ DI VITA del paziente.  ↓ Collaborazione dei diversi professionisti  ↓  assistenza coerente e sostenibile  ↓ miglior utilizzo delle risorse, sia per il paziente che per la Sanità  </vt:lpstr>
      <vt:lpstr>Progetto Genovese – Distretto 12 – Valbisagno MEDICINA DI INIZIATIVA – DIABETE DGR   4.5.2012</vt:lpstr>
      <vt:lpstr>Diapositiva 5</vt:lpstr>
      <vt:lpstr> PDTA concordati e condivisi</vt:lpstr>
      <vt:lpstr> Fotografia della situazione iniziale al tempo zero – giugno 2014 (parziale dei dati dei MMG coinvolti nel progetto) </vt:lpstr>
      <vt:lpstr>Indicatori di processo valori che ci indicano se sono stati eseguiti interventi corretti</vt:lpstr>
      <vt:lpstr>Diapositiva 9</vt:lpstr>
      <vt:lpstr>Indicatori di esito intermedio  sono valori che ci danno una stima dell’efficacia del nostro intervento nel tempo </vt:lpstr>
      <vt:lpstr> CONFRONTI Sono state calcolate le percentuali anche sui soli pazienti che hanno fatto il prelievo, per uniformarci agli altri studi italiani ed esteri e poter, in questo modo, effettuare validi confronti. Possiamo vedere che la medicina d’iniziativa ha permesso di raggiungere risultati eccellenti, superiori a tutti i confronti, per due dei tre indicatori di esito intermedio considerati (Glicata, PA). . </vt:lpstr>
      <vt:lpstr>CONCLUSIONI</vt:lpstr>
      <vt:lpstr>Diapositiva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UNIVERSITÀ  DEGLI STUDI DI GENOVA SCUOLA DI SCIENZE MEDICHE E FARMACEUTICHE Corso di Laurea Specialistica in Medicina e Chirurgia  TESI DI LAUREA</dc:title>
  <dc:subject>Diabete e medicina di iniziativa</dc:subject>
  <dc:creator>Valentina</dc:creator>
  <cp:lastModifiedBy>Utente</cp:lastModifiedBy>
  <cp:revision>541</cp:revision>
  <dcterms:created xsi:type="dcterms:W3CDTF">2014-07-10T14:25:02Z</dcterms:created>
  <dcterms:modified xsi:type="dcterms:W3CDTF">2015-10-20T20:48:58Z</dcterms:modified>
</cp:coreProperties>
</file>